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209"/>
  </p:notesMasterIdLst>
  <p:sldIdLst>
    <p:sldId id="256" r:id="rId2"/>
    <p:sldId id="259" r:id="rId3"/>
    <p:sldId id="257" r:id="rId4"/>
    <p:sldId id="260" r:id="rId5"/>
    <p:sldId id="261" r:id="rId6"/>
    <p:sldId id="264" r:id="rId7"/>
    <p:sldId id="269" r:id="rId8"/>
    <p:sldId id="265" r:id="rId9"/>
    <p:sldId id="270" r:id="rId10"/>
    <p:sldId id="267" r:id="rId11"/>
    <p:sldId id="271" r:id="rId12"/>
    <p:sldId id="305" r:id="rId13"/>
    <p:sldId id="272" r:id="rId14"/>
    <p:sldId id="273" r:id="rId15"/>
    <p:sldId id="275" r:id="rId16"/>
    <p:sldId id="297" r:id="rId17"/>
    <p:sldId id="277" r:id="rId18"/>
    <p:sldId id="279" r:id="rId19"/>
    <p:sldId id="280" r:id="rId20"/>
    <p:sldId id="281" r:id="rId21"/>
    <p:sldId id="282" r:id="rId22"/>
    <p:sldId id="283" r:id="rId23"/>
    <p:sldId id="284" r:id="rId24"/>
    <p:sldId id="286" r:id="rId25"/>
    <p:sldId id="287" r:id="rId26"/>
    <p:sldId id="288" r:id="rId27"/>
    <p:sldId id="289" r:id="rId28"/>
    <p:sldId id="290" r:id="rId29"/>
    <p:sldId id="291" r:id="rId30"/>
    <p:sldId id="292" r:id="rId31"/>
    <p:sldId id="293" r:id="rId32"/>
    <p:sldId id="294" r:id="rId33"/>
    <p:sldId id="295" r:id="rId34"/>
    <p:sldId id="274" r:id="rId35"/>
    <p:sldId id="268" r:id="rId36"/>
    <p:sldId id="298" r:id="rId37"/>
    <p:sldId id="300" r:id="rId38"/>
    <p:sldId id="301" r:id="rId39"/>
    <p:sldId id="299" r:id="rId40"/>
    <p:sldId id="303" r:id="rId41"/>
    <p:sldId id="304" r:id="rId42"/>
    <p:sldId id="302" r:id="rId43"/>
    <p:sldId id="306" r:id="rId44"/>
    <p:sldId id="307" r:id="rId45"/>
    <p:sldId id="308" r:id="rId46"/>
    <p:sldId id="309" r:id="rId47"/>
    <p:sldId id="311" r:id="rId48"/>
    <p:sldId id="310"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 id="326" r:id="rId64"/>
    <p:sldId id="327" r:id="rId65"/>
    <p:sldId id="328" r:id="rId66"/>
    <p:sldId id="329" r:id="rId67"/>
    <p:sldId id="330" r:id="rId68"/>
    <p:sldId id="331" r:id="rId69"/>
    <p:sldId id="332" r:id="rId70"/>
    <p:sldId id="333" r:id="rId71"/>
    <p:sldId id="334" r:id="rId72"/>
    <p:sldId id="335" r:id="rId73"/>
    <p:sldId id="336" r:id="rId74"/>
    <p:sldId id="337" r:id="rId75"/>
    <p:sldId id="338" r:id="rId76"/>
    <p:sldId id="345" r:id="rId77"/>
    <p:sldId id="339" r:id="rId78"/>
    <p:sldId id="340" r:id="rId79"/>
    <p:sldId id="341" r:id="rId80"/>
    <p:sldId id="342" r:id="rId81"/>
    <p:sldId id="343" r:id="rId82"/>
    <p:sldId id="346" r:id="rId83"/>
    <p:sldId id="347" r:id="rId84"/>
    <p:sldId id="349" r:id="rId85"/>
    <p:sldId id="350" r:id="rId86"/>
    <p:sldId id="351" r:id="rId87"/>
    <p:sldId id="352" r:id="rId88"/>
    <p:sldId id="353" r:id="rId89"/>
    <p:sldId id="354" r:id="rId90"/>
    <p:sldId id="355" r:id="rId91"/>
    <p:sldId id="356" r:id="rId92"/>
    <p:sldId id="358" r:id="rId93"/>
    <p:sldId id="359" r:id="rId94"/>
    <p:sldId id="360" r:id="rId95"/>
    <p:sldId id="361" r:id="rId96"/>
    <p:sldId id="362" r:id="rId97"/>
    <p:sldId id="363" r:id="rId98"/>
    <p:sldId id="364" r:id="rId99"/>
    <p:sldId id="365" r:id="rId100"/>
    <p:sldId id="366" r:id="rId101"/>
    <p:sldId id="367" r:id="rId102"/>
    <p:sldId id="368" r:id="rId103"/>
    <p:sldId id="369" r:id="rId104"/>
    <p:sldId id="370" r:id="rId105"/>
    <p:sldId id="371" r:id="rId106"/>
    <p:sldId id="372" r:id="rId107"/>
    <p:sldId id="373" r:id="rId108"/>
    <p:sldId id="375" r:id="rId109"/>
    <p:sldId id="376" r:id="rId110"/>
    <p:sldId id="377" r:id="rId111"/>
    <p:sldId id="378" r:id="rId112"/>
    <p:sldId id="379" r:id="rId113"/>
    <p:sldId id="381" r:id="rId114"/>
    <p:sldId id="382" r:id="rId115"/>
    <p:sldId id="384" r:id="rId116"/>
    <p:sldId id="385" r:id="rId117"/>
    <p:sldId id="386" r:id="rId118"/>
    <p:sldId id="387" r:id="rId119"/>
    <p:sldId id="388" r:id="rId120"/>
    <p:sldId id="389" r:id="rId121"/>
    <p:sldId id="390" r:id="rId122"/>
    <p:sldId id="391" r:id="rId123"/>
    <p:sldId id="392" r:id="rId124"/>
    <p:sldId id="393" r:id="rId125"/>
    <p:sldId id="395" r:id="rId126"/>
    <p:sldId id="396" r:id="rId127"/>
    <p:sldId id="397" r:id="rId128"/>
    <p:sldId id="398" r:id="rId129"/>
    <p:sldId id="399" r:id="rId130"/>
    <p:sldId id="400" r:id="rId131"/>
    <p:sldId id="401" r:id="rId132"/>
    <p:sldId id="402" r:id="rId133"/>
    <p:sldId id="403" r:id="rId134"/>
    <p:sldId id="404" r:id="rId135"/>
    <p:sldId id="405" r:id="rId136"/>
    <p:sldId id="406" r:id="rId137"/>
    <p:sldId id="407" r:id="rId138"/>
    <p:sldId id="408" r:id="rId139"/>
    <p:sldId id="410" r:id="rId140"/>
    <p:sldId id="411" r:id="rId141"/>
    <p:sldId id="412" r:id="rId142"/>
    <p:sldId id="413" r:id="rId143"/>
    <p:sldId id="414" r:id="rId144"/>
    <p:sldId id="409" r:id="rId145"/>
    <p:sldId id="415" r:id="rId146"/>
    <p:sldId id="416" r:id="rId147"/>
    <p:sldId id="417" r:id="rId148"/>
    <p:sldId id="421" r:id="rId149"/>
    <p:sldId id="422" r:id="rId150"/>
    <p:sldId id="418" r:id="rId151"/>
    <p:sldId id="419" r:id="rId152"/>
    <p:sldId id="420" r:id="rId153"/>
    <p:sldId id="431" r:id="rId154"/>
    <p:sldId id="432" r:id="rId155"/>
    <p:sldId id="433" r:id="rId156"/>
    <p:sldId id="434" r:id="rId157"/>
    <p:sldId id="435" r:id="rId158"/>
    <p:sldId id="436" r:id="rId159"/>
    <p:sldId id="437" r:id="rId160"/>
    <p:sldId id="438" r:id="rId161"/>
    <p:sldId id="439" r:id="rId162"/>
    <p:sldId id="440" r:id="rId163"/>
    <p:sldId id="441" r:id="rId164"/>
    <p:sldId id="442" r:id="rId165"/>
    <p:sldId id="443" r:id="rId166"/>
    <p:sldId id="444" r:id="rId167"/>
    <p:sldId id="445" r:id="rId168"/>
    <p:sldId id="446" r:id="rId169"/>
    <p:sldId id="447" r:id="rId170"/>
    <p:sldId id="448" r:id="rId171"/>
    <p:sldId id="449" r:id="rId172"/>
    <p:sldId id="450" r:id="rId173"/>
    <p:sldId id="451" r:id="rId174"/>
    <p:sldId id="452" r:id="rId175"/>
    <p:sldId id="453" r:id="rId176"/>
    <p:sldId id="454" r:id="rId177"/>
    <p:sldId id="455" r:id="rId178"/>
    <p:sldId id="456" r:id="rId179"/>
    <p:sldId id="457" r:id="rId180"/>
    <p:sldId id="458" r:id="rId181"/>
    <p:sldId id="459" r:id="rId182"/>
    <p:sldId id="460" r:id="rId183"/>
    <p:sldId id="461" r:id="rId184"/>
    <p:sldId id="462" r:id="rId185"/>
    <p:sldId id="463" r:id="rId186"/>
    <p:sldId id="464" r:id="rId187"/>
    <p:sldId id="465" r:id="rId188"/>
    <p:sldId id="466" r:id="rId189"/>
    <p:sldId id="467" r:id="rId190"/>
    <p:sldId id="468" r:id="rId191"/>
    <p:sldId id="469" r:id="rId192"/>
    <p:sldId id="470" r:id="rId193"/>
    <p:sldId id="471" r:id="rId194"/>
    <p:sldId id="472" r:id="rId195"/>
    <p:sldId id="473" r:id="rId196"/>
    <p:sldId id="475" r:id="rId197"/>
    <p:sldId id="476" r:id="rId198"/>
    <p:sldId id="423" r:id="rId199"/>
    <p:sldId id="424" r:id="rId200"/>
    <p:sldId id="426" r:id="rId201"/>
    <p:sldId id="425" r:id="rId202"/>
    <p:sldId id="427" r:id="rId203"/>
    <p:sldId id="428" r:id="rId204"/>
    <p:sldId id="429" r:id="rId205"/>
    <p:sldId id="430" r:id="rId206"/>
    <p:sldId id="477" r:id="rId207"/>
    <p:sldId id="478" r:id="rId20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380"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theme" Target="theme/theme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A88D5C-FB76-4923-8883-5BD81F304373}" type="datetimeFigureOut">
              <a:rPr lang="en-US" smtClean="0"/>
              <a:pPr/>
              <a:t>8/23/2018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623C55-8FC0-448E-B6B1-5C9AF43B510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Maintenance_(technical)" TargetMode="External"/><Relationship Id="rId13" Type="http://schemas.openxmlformats.org/officeDocument/2006/relationships/hyperlink" Target="https://en.wikipedia.org/wiki/Process" TargetMode="External"/><Relationship Id="rId3" Type="http://schemas.openxmlformats.org/officeDocument/2006/relationships/hyperlink" Target="https://en.wikipedia.org/wiki/Science" TargetMode="External"/><Relationship Id="rId7" Type="http://schemas.openxmlformats.org/officeDocument/2006/relationships/hyperlink" Target="https://en.wikipedia.org/wiki/Construction" TargetMode="External"/><Relationship Id="rId12" Type="http://schemas.openxmlformats.org/officeDocument/2006/relationships/hyperlink" Target="https://en.wikipedia.org/wiki/System"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Design" TargetMode="External"/><Relationship Id="rId11" Type="http://schemas.openxmlformats.org/officeDocument/2006/relationships/hyperlink" Target="https://en.wikipedia.org/wiki/Material" TargetMode="External"/><Relationship Id="rId5" Type="http://schemas.openxmlformats.org/officeDocument/2006/relationships/hyperlink" Target="https://en.wikipedia.org/wiki/Innovation" TargetMode="External"/><Relationship Id="rId10" Type="http://schemas.openxmlformats.org/officeDocument/2006/relationships/hyperlink" Target="https://en.wikipedia.org/wiki/Machine" TargetMode="External"/><Relationship Id="rId4" Type="http://schemas.openxmlformats.org/officeDocument/2006/relationships/hyperlink" Target="https://en.wikipedia.org/wiki/Empirical_evidence" TargetMode="External"/><Relationship Id="rId9" Type="http://schemas.openxmlformats.org/officeDocument/2006/relationships/hyperlink" Target="https://en.wikipedia.org/wiki/Structure" TargetMode="External"/><Relationship Id="rId14" Type="http://schemas.openxmlformats.org/officeDocument/2006/relationships/hyperlink" Target="https://en.wikipedia.org/wiki/Organiza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smtClean="0">
                <a:solidFill>
                  <a:schemeClr val="tx1"/>
                </a:solidFill>
                <a:latin typeface="+mn-lt"/>
                <a:ea typeface="+mn-ea"/>
                <a:cs typeface="+mn-cs"/>
              </a:rPr>
              <a:t>Engineering</a:t>
            </a:r>
            <a:r>
              <a:rPr lang="en-US" sz="1200" b="0" i="0" kern="1200" dirty="0" smtClean="0">
                <a:solidFill>
                  <a:schemeClr val="tx1"/>
                </a:solidFill>
                <a:latin typeface="+mn-lt"/>
                <a:ea typeface="+mn-ea"/>
                <a:cs typeface="+mn-cs"/>
              </a:rPr>
              <a:t> is the creative application of </a:t>
            </a:r>
            <a:r>
              <a:rPr lang="en-US" sz="1200" b="0" i="0" u="none" strike="noStrike" kern="1200" dirty="0" smtClean="0">
                <a:solidFill>
                  <a:schemeClr val="tx1"/>
                </a:solidFill>
                <a:latin typeface="+mn-lt"/>
                <a:ea typeface="+mn-ea"/>
                <a:cs typeface="+mn-cs"/>
                <a:hlinkClick r:id="rId3" tooltip="Science"/>
              </a:rPr>
              <a:t>science</a:t>
            </a:r>
            <a:r>
              <a:rPr lang="en-US" sz="1200" b="0" i="0" kern="1200" dirty="0" smtClean="0">
                <a:solidFill>
                  <a:schemeClr val="tx1"/>
                </a:solidFill>
                <a:latin typeface="+mn-lt"/>
                <a:ea typeface="+mn-ea"/>
                <a:cs typeface="+mn-cs"/>
              </a:rPr>
              <a:t>, mathematical methods, and </a:t>
            </a:r>
            <a:r>
              <a:rPr lang="en-US" sz="1200" b="0" i="0" u="none" strike="noStrike" kern="1200" dirty="0" smtClean="0">
                <a:solidFill>
                  <a:schemeClr val="tx1"/>
                </a:solidFill>
                <a:latin typeface="+mn-lt"/>
                <a:ea typeface="+mn-ea"/>
                <a:cs typeface="+mn-cs"/>
                <a:hlinkClick r:id="rId4" tooltip="Empirical evidence"/>
              </a:rPr>
              <a:t>empirical evidence</a:t>
            </a:r>
            <a:r>
              <a:rPr lang="en-US" sz="1200" b="0" i="0" kern="1200" dirty="0" smtClean="0">
                <a:solidFill>
                  <a:schemeClr val="tx1"/>
                </a:solidFill>
                <a:latin typeface="+mn-lt"/>
                <a:ea typeface="+mn-ea"/>
                <a:cs typeface="+mn-cs"/>
              </a:rPr>
              <a:t> to the </a:t>
            </a:r>
            <a:r>
              <a:rPr lang="en-US" sz="1200" b="0" i="0" u="none" strike="noStrike" kern="1200" dirty="0" smtClean="0">
                <a:solidFill>
                  <a:schemeClr val="tx1"/>
                </a:solidFill>
                <a:latin typeface="+mn-lt"/>
                <a:ea typeface="+mn-ea"/>
                <a:cs typeface="+mn-cs"/>
                <a:hlinkClick r:id="rId5" tooltip="Innovation"/>
              </a:rPr>
              <a:t>innovation</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6" tooltip="Design"/>
              </a:rPr>
              <a:t>design</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7" tooltip="Construction"/>
              </a:rPr>
              <a:t>construction</a:t>
            </a:r>
            <a:r>
              <a:rPr lang="en-US" sz="1200" b="0" i="0" kern="1200" dirty="0" smtClean="0">
                <a:solidFill>
                  <a:schemeClr val="tx1"/>
                </a:solidFill>
                <a:latin typeface="+mn-lt"/>
                <a:ea typeface="+mn-ea"/>
                <a:cs typeface="+mn-cs"/>
              </a:rPr>
              <a:t>, operation and </a:t>
            </a:r>
            <a:r>
              <a:rPr lang="en-US" sz="1200" b="0" i="0" u="none" strike="noStrike" kern="1200" dirty="0" smtClean="0">
                <a:solidFill>
                  <a:schemeClr val="tx1"/>
                </a:solidFill>
                <a:latin typeface="+mn-lt"/>
                <a:ea typeface="+mn-ea"/>
                <a:cs typeface="+mn-cs"/>
                <a:hlinkClick r:id="rId8" tooltip="Maintenance (technical)"/>
              </a:rPr>
              <a:t>maintenance</a:t>
            </a:r>
            <a:r>
              <a:rPr lang="en-US" sz="1200" b="0" i="0" kern="1200" dirty="0" smtClean="0">
                <a:solidFill>
                  <a:schemeClr val="tx1"/>
                </a:solidFill>
                <a:latin typeface="+mn-lt"/>
                <a:ea typeface="+mn-ea"/>
                <a:cs typeface="+mn-cs"/>
              </a:rPr>
              <a:t> of </a:t>
            </a:r>
            <a:r>
              <a:rPr lang="en-US" sz="1200" b="0" i="0" u="none" strike="noStrike" kern="1200" dirty="0" smtClean="0">
                <a:solidFill>
                  <a:schemeClr val="tx1"/>
                </a:solidFill>
                <a:latin typeface="+mn-lt"/>
                <a:ea typeface="+mn-ea"/>
                <a:cs typeface="+mn-cs"/>
                <a:hlinkClick r:id="rId9" tooltip="Structure"/>
              </a:rPr>
              <a:t>structures</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10" tooltip="Machine"/>
              </a:rPr>
              <a:t>machines</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11" tooltip="Material"/>
              </a:rPr>
              <a:t>materials</a:t>
            </a:r>
            <a:r>
              <a:rPr lang="en-US" sz="1200" b="0" i="0" kern="1200" dirty="0" smtClean="0">
                <a:solidFill>
                  <a:schemeClr val="tx1"/>
                </a:solidFill>
                <a:latin typeface="+mn-lt"/>
                <a:ea typeface="+mn-ea"/>
                <a:cs typeface="+mn-cs"/>
              </a:rPr>
              <a:t>, devices, </a:t>
            </a:r>
            <a:r>
              <a:rPr lang="en-US" sz="1200" b="0" i="0" u="none" strike="noStrike" kern="1200" dirty="0" smtClean="0">
                <a:solidFill>
                  <a:schemeClr val="tx1"/>
                </a:solidFill>
                <a:latin typeface="+mn-lt"/>
                <a:ea typeface="+mn-ea"/>
                <a:cs typeface="+mn-cs"/>
                <a:hlinkClick r:id="rId12" tooltip="System"/>
              </a:rPr>
              <a:t>systems</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13" tooltip="Process"/>
              </a:rPr>
              <a:t>processes</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14" tooltip="Organization"/>
              </a:rPr>
              <a:t>organizations</a:t>
            </a:r>
            <a:r>
              <a:rPr lang="en-US" sz="1200" b="0" i="0" kern="1200" dirty="0" smtClean="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A9623C55-8FC0-448E-B6B1-5C9AF43B510C}"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9623C55-8FC0-448E-B6B1-5C9AF43B510C}" type="slidenum">
              <a:rPr lang="en-US" smtClean="0"/>
              <a:pPr/>
              <a:t>63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9623C55-8FC0-448E-B6B1-5C9AF43B510C}" type="slidenum">
              <a:rPr lang="en-US" smtClean="0"/>
              <a:pPr/>
              <a:t>65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Business Model: A plan for the successful operation of a business, identifying sources of revenue, the intended customer base, products, and details of financing.</a:t>
            </a:r>
            <a:endParaRPr lang="en-US" dirty="0"/>
          </a:p>
        </p:txBody>
      </p:sp>
      <p:sp>
        <p:nvSpPr>
          <p:cNvPr id="4" name="Slide Number Placeholder 3"/>
          <p:cNvSpPr>
            <a:spLocks noGrp="1"/>
          </p:cNvSpPr>
          <p:nvPr>
            <p:ph type="sldNum" sz="quarter" idx="10"/>
          </p:nvPr>
        </p:nvSpPr>
        <p:spPr/>
        <p:txBody>
          <a:bodyPr/>
          <a:lstStyle/>
          <a:p>
            <a:fld id="{A9623C55-8FC0-448E-B6B1-5C9AF43B510C}" type="slidenum">
              <a:rPr lang="en-US" smtClean="0"/>
              <a:pPr/>
              <a:t>71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9623C55-8FC0-448E-B6B1-5C9AF43B510C}" type="slidenum">
              <a:rPr lang="en-US" smtClean="0"/>
              <a:pPr/>
              <a:t>133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B54ACCC4-3AB2-4940-BE75-7381A3E8EC0E}" type="datetimeFigureOut">
              <a:rPr lang="en-US" smtClean="0"/>
              <a:pPr/>
              <a:t>8/23/2018</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035FD823-864F-4205-BE5F-0830C4EC64E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54ACCC4-3AB2-4940-BE75-7381A3E8EC0E}" type="datetimeFigureOut">
              <a:rPr lang="en-US" smtClean="0"/>
              <a:pPr/>
              <a:t>8/23/2018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5FD823-864F-4205-BE5F-0830C4EC64E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54ACCC4-3AB2-4940-BE75-7381A3E8EC0E}" type="datetimeFigureOut">
              <a:rPr lang="en-US" smtClean="0"/>
              <a:pPr/>
              <a:t>8/23/2018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5FD823-864F-4205-BE5F-0830C4EC64E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B54ACCC4-3AB2-4940-BE75-7381A3E8EC0E}" type="datetimeFigureOut">
              <a:rPr lang="en-US" smtClean="0"/>
              <a:pPr/>
              <a:t>8/23/2018</a:t>
            </a:fld>
            <a:endParaRPr lang="en-US"/>
          </a:p>
        </p:txBody>
      </p:sp>
      <p:sp>
        <p:nvSpPr>
          <p:cNvPr id="9" name="Slide Number Placeholder 8"/>
          <p:cNvSpPr>
            <a:spLocks noGrp="1"/>
          </p:cNvSpPr>
          <p:nvPr>
            <p:ph type="sldNum" sz="quarter" idx="15"/>
          </p:nvPr>
        </p:nvSpPr>
        <p:spPr/>
        <p:txBody>
          <a:bodyPr rtlCol="0"/>
          <a:lstStyle/>
          <a:p>
            <a:fld id="{035FD823-864F-4205-BE5F-0830C4EC64E8}"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B54ACCC4-3AB2-4940-BE75-7381A3E8EC0E}" type="datetimeFigureOut">
              <a:rPr lang="en-US" smtClean="0"/>
              <a:pPr/>
              <a:t>8/23/2018</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035FD823-864F-4205-BE5F-0830C4EC64E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B54ACCC4-3AB2-4940-BE75-7381A3E8EC0E}" type="datetimeFigureOut">
              <a:rPr lang="en-US" smtClean="0"/>
              <a:pPr/>
              <a:t>8/23/2018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5FD823-864F-4205-BE5F-0830C4EC64E8}"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B54ACCC4-3AB2-4940-BE75-7381A3E8EC0E}" type="datetimeFigureOut">
              <a:rPr lang="en-US" smtClean="0"/>
              <a:pPr/>
              <a:t>8/23/2018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5FD823-864F-4205-BE5F-0830C4EC64E8}"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B54ACCC4-3AB2-4940-BE75-7381A3E8EC0E}" type="datetimeFigureOut">
              <a:rPr lang="en-US" smtClean="0"/>
              <a:pPr/>
              <a:t>8/23/2018</a:t>
            </a:fld>
            <a:endParaRPr lang="en-US"/>
          </a:p>
        </p:txBody>
      </p:sp>
      <p:sp>
        <p:nvSpPr>
          <p:cNvPr id="7" name="Slide Number Placeholder 6"/>
          <p:cNvSpPr>
            <a:spLocks noGrp="1"/>
          </p:cNvSpPr>
          <p:nvPr>
            <p:ph type="sldNum" sz="quarter" idx="11"/>
          </p:nvPr>
        </p:nvSpPr>
        <p:spPr/>
        <p:txBody>
          <a:bodyPr rtlCol="0"/>
          <a:lstStyle/>
          <a:p>
            <a:fld id="{035FD823-864F-4205-BE5F-0830C4EC64E8}"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4ACCC4-3AB2-4940-BE75-7381A3E8EC0E}" type="datetimeFigureOut">
              <a:rPr lang="en-US" smtClean="0"/>
              <a:pPr/>
              <a:t>8/23/2018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5FD823-864F-4205-BE5F-0830C4EC64E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B54ACCC4-3AB2-4940-BE75-7381A3E8EC0E}" type="datetimeFigureOut">
              <a:rPr lang="en-US" smtClean="0"/>
              <a:pPr/>
              <a:t>8/23/2018</a:t>
            </a:fld>
            <a:endParaRPr lang="en-US"/>
          </a:p>
        </p:txBody>
      </p:sp>
      <p:sp>
        <p:nvSpPr>
          <p:cNvPr id="22" name="Slide Number Placeholder 21"/>
          <p:cNvSpPr>
            <a:spLocks noGrp="1"/>
          </p:cNvSpPr>
          <p:nvPr>
            <p:ph type="sldNum" sz="quarter" idx="15"/>
          </p:nvPr>
        </p:nvSpPr>
        <p:spPr/>
        <p:txBody>
          <a:bodyPr rtlCol="0"/>
          <a:lstStyle/>
          <a:p>
            <a:fld id="{035FD823-864F-4205-BE5F-0830C4EC64E8}"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B54ACCC4-3AB2-4940-BE75-7381A3E8EC0E}" type="datetimeFigureOut">
              <a:rPr lang="en-US" smtClean="0"/>
              <a:pPr/>
              <a:t>8/23/2018</a:t>
            </a:fld>
            <a:endParaRPr lang="en-US"/>
          </a:p>
        </p:txBody>
      </p:sp>
      <p:sp>
        <p:nvSpPr>
          <p:cNvPr id="18" name="Slide Number Placeholder 17"/>
          <p:cNvSpPr>
            <a:spLocks noGrp="1"/>
          </p:cNvSpPr>
          <p:nvPr>
            <p:ph type="sldNum" sz="quarter" idx="11"/>
          </p:nvPr>
        </p:nvSpPr>
        <p:spPr/>
        <p:txBody>
          <a:bodyPr rtlCol="0"/>
          <a:lstStyle/>
          <a:p>
            <a:fld id="{035FD823-864F-4205-BE5F-0830C4EC64E8}"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B54ACCC4-3AB2-4940-BE75-7381A3E8EC0E}" type="datetimeFigureOut">
              <a:rPr lang="en-US" smtClean="0"/>
              <a:pPr/>
              <a:t>8/23/2018</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035FD823-864F-4205-BE5F-0830C4EC64E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hbr.org/2011/09/why-your-it-project-may-be-riskier-than-you-think/ar/1" TargetMode="External"/><Relationship Id="rId2" Type="http://schemas.openxmlformats.org/officeDocument/2006/relationships/hyperlink" Target="http://4pm.com/project-failure/" TargetMode="External"/><Relationship Id="rId1" Type="http://schemas.openxmlformats.org/officeDocument/2006/relationships/slideLayout" Target="../slideLayouts/slideLayout2.xml"/><Relationship Id="rId6" Type="http://schemas.openxmlformats.org/officeDocument/2006/relationships/hyperlink" Target="http://www.mckinsey.com/insights/business_technology/delivering_large-scale_it_projects_on_time_on_budget_and_on_value" TargetMode="External"/><Relationship Id="rId5" Type="http://schemas.openxmlformats.org/officeDocument/2006/relationships/hyperlink" Target="https://www.ruor.uottawa.ca/" TargetMode="External"/><Relationship Id="rId4" Type="http://schemas.openxmlformats.org/officeDocument/2006/relationships/hyperlink" Target="http://www-935.ibm.com/services/us/gbs/bus/pdf/gbe03100-usen-03-making-change-work.pdf"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it-cortex.com/Stat_Failure_Cause.htm" TargetMode="External"/><Relationship Id="rId2" Type="http://schemas.openxmlformats.org/officeDocument/2006/relationships/hyperlink" Target="http://www.gallup.com/businessjournal/152429/cost-bad-project-management.aspx"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066800"/>
            <a:ext cx="6629400" cy="1219200"/>
          </a:xfrm>
        </p:spPr>
        <p:txBody>
          <a:bodyPr/>
          <a:lstStyle/>
          <a:p>
            <a:r>
              <a:rPr lang="en-US" dirty="0" smtClean="0"/>
              <a:t>Software Engineering</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C:\Users\Admin\Desktop\Software Engineering PPt\Capture.PNG"/>
          <p:cNvPicPr>
            <a:picLocks noGrp="1" noChangeAspect="1" noChangeArrowheads="1"/>
          </p:cNvPicPr>
          <p:nvPr>
            <p:ph sz="quarter" idx="1"/>
          </p:nvPr>
        </p:nvPicPr>
        <p:blipFill>
          <a:blip r:embed="rId2" cstate="print"/>
          <a:srcRect/>
          <a:stretch>
            <a:fillRect/>
          </a:stretch>
        </p:blipFill>
        <p:spPr bwMode="auto">
          <a:xfrm>
            <a:off x="0" y="152400"/>
            <a:ext cx="8686800" cy="6579079"/>
          </a:xfrm>
          <a:prstGeom prst="rect">
            <a:avLst/>
          </a:prstGeom>
          <a:noFill/>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4338" name="Picture 2" descr="C:\Users\Admin\Desktop\DU 2018 July-Dec\Software Engineering PPt\61.PNG"/>
          <p:cNvPicPr>
            <a:picLocks noChangeAspect="1" noChangeArrowheads="1"/>
          </p:cNvPicPr>
          <p:nvPr/>
        </p:nvPicPr>
        <p:blipFill>
          <a:blip r:embed="rId2" cstate="print"/>
          <a:srcRect/>
          <a:stretch>
            <a:fillRect/>
          </a:stretch>
        </p:blipFill>
        <p:spPr bwMode="auto">
          <a:xfrm>
            <a:off x="457200" y="381000"/>
            <a:ext cx="7467600" cy="5943600"/>
          </a:xfrm>
          <a:prstGeom prst="rect">
            <a:avLst/>
          </a:prstGeom>
          <a:noFill/>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5362" name="Picture 2" descr="C:\Users\Admin\Desktop\DU 2018 July-Dec\Software Engineering PPt\62.PNG"/>
          <p:cNvPicPr>
            <a:picLocks noChangeAspect="1" noChangeArrowheads="1"/>
          </p:cNvPicPr>
          <p:nvPr/>
        </p:nvPicPr>
        <p:blipFill>
          <a:blip r:embed="rId2" cstate="print"/>
          <a:srcRect/>
          <a:stretch>
            <a:fillRect/>
          </a:stretch>
        </p:blipFill>
        <p:spPr bwMode="auto">
          <a:xfrm>
            <a:off x="457200" y="381000"/>
            <a:ext cx="7543801" cy="5638799"/>
          </a:xfrm>
          <a:prstGeom prst="rect">
            <a:avLst/>
          </a:prstGeom>
          <a:noFill/>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6386" name="Picture 2" descr="C:\Users\Admin\Desktop\DU 2018 July-Dec\Software Engineering PPt\63.PNG"/>
          <p:cNvPicPr>
            <a:picLocks noChangeAspect="1" noChangeArrowheads="1"/>
          </p:cNvPicPr>
          <p:nvPr/>
        </p:nvPicPr>
        <p:blipFill>
          <a:blip r:embed="rId2" cstate="print"/>
          <a:srcRect/>
          <a:stretch>
            <a:fillRect/>
          </a:stretch>
        </p:blipFill>
        <p:spPr bwMode="auto">
          <a:xfrm>
            <a:off x="457200" y="533400"/>
            <a:ext cx="7510463" cy="5715000"/>
          </a:xfrm>
          <a:prstGeom prst="rect">
            <a:avLst/>
          </a:prstGeom>
          <a:noFill/>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7410" name="Picture 2" descr="C:\Users\Admin\Desktop\DU 2018 July-Dec\Software Engineering PPt\64.PNG"/>
          <p:cNvPicPr>
            <a:picLocks noChangeAspect="1" noChangeArrowheads="1"/>
          </p:cNvPicPr>
          <p:nvPr/>
        </p:nvPicPr>
        <p:blipFill>
          <a:blip r:embed="rId2" cstate="print"/>
          <a:srcRect/>
          <a:stretch>
            <a:fillRect/>
          </a:stretch>
        </p:blipFill>
        <p:spPr bwMode="auto">
          <a:xfrm>
            <a:off x="533401" y="381000"/>
            <a:ext cx="7486650" cy="5715000"/>
          </a:xfrm>
          <a:prstGeom prst="rect">
            <a:avLst/>
          </a:prstGeom>
          <a:noFill/>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8434" name="Picture 2" descr="C:\Users\Admin\Desktop\DU 2018 July-Dec\Software Engineering PPt\65.PNG"/>
          <p:cNvPicPr>
            <a:picLocks noChangeAspect="1" noChangeArrowheads="1"/>
          </p:cNvPicPr>
          <p:nvPr/>
        </p:nvPicPr>
        <p:blipFill>
          <a:blip r:embed="rId2" cstate="print"/>
          <a:srcRect/>
          <a:stretch>
            <a:fillRect/>
          </a:stretch>
        </p:blipFill>
        <p:spPr bwMode="auto">
          <a:xfrm>
            <a:off x="457200" y="457200"/>
            <a:ext cx="7372351" cy="5715000"/>
          </a:xfrm>
          <a:prstGeom prst="rect">
            <a:avLst/>
          </a:prstGeom>
          <a:noFill/>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9458" name="Picture 2" descr="C:\Users\Admin\Desktop\DU 2018 July-Dec\Software Engineering PPt\66.PNG"/>
          <p:cNvPicPr>
            <a:picLocks noChangeAspect="1" noChangeArrowheads="1"/>
          </p:cNvPicPr>
          <p:nvPr/>
        </p:nvPicPr>
        <p:blipFill>
          <a:blip r:embed="rId2" cstate="print"/>
          <a:srcRect/>
          <a:stretch>
            <a:fillRect/>
          </a:stretch>
        </p:blipFill>
        <p:spPr bwMode="auto">
          <a:xfrm>
            <a:off x="533400" y="533401"/>
            <a:ext cx="7472363" cy="4776788"/>
          </a:xfrm>
          <a:prstGeom prst="rect">
            <a:avLst/>
          </a:prstGeom>
          <a:noFill/>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20482" name="Picture 2" descr="C:\Users\Admin\Desktop\DU 2018 July-Dec\Software Engineering PPt\67.PNG"/>
          <p:cNvPicPr>
            <a:picLocks noChangeAspect="1" noChangeArrowheads="1"/>
          </p:cNvPicPr>
          <p:nvPr/>
        </p:nvPicPr>
        <p:blipFill>
          <a:blip r:embed="rId2" cstate="print"/>
          <a:srcRect/>
          <a:stretch>
            <a:fillRect/>
          </a:stretch>
        </p:blipFill>
        <p:spPr bwMode="auto">
          <a:xfrm>
            <a:off x="457201" y="838200"/>
            <a:ext cx="7577138" cy="4495800"/>
          </a:xfrm>
          <a:prstGeom prst="rect">
            <a:avLst/>
          </a:prstGeom>
          <a:noFill/>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1506" name="Picture 2" descr="C:\Users\Admin\Desktop\DU 2018 July-Dec\Software Engineering PPt\68.PNG"/>
          <p:cNvPicPr>
            <a:picLocks noChangeAspect="1" noChangeArrowheads="1"/>
          </p:cNvPicPr>
          <p:nvPr/>
        </p:nvPicPr>
        <p:blipFill>
          <a:blip r:embed="rId2" cstate="print"/>
          <a:srcRect/>
          <a:stretch>
            <a:fillRect/>
          </a:stretch>
        </p:blipFill>
        <p:spPr bwMode="auto">
          <a:xfrm>
            <a:off x="304800" y="457200"/>
            <a:ext cx="7767638" cy="3276600"/>
          </a:xfrm>
          <a:prstGeom prst="rect">
            <a:avLst/>
          </a:prstGeom>
          <a:noFill/>
        </p:spPr>
      </p:pic>
      <p:pic>
        <p:nvPicPr>
          <p:cNvPr id="5" name="Picture 2" descr="C:\Users\Admin\Desktop\DU 2018 July-Dec\Software Engineering PPt\69.PNG"/>
          <p:cNvPicPr>
            <a:picLocks noChangeAspect="1" noChangeArrowheads="1"/>
          </p:cNvPicPr>
          <p:nvPr/>
        </p:nvPicPr>
        <p:blipFill>
          <a:blip r:embed="rId3" cstate="print"/>
          <a:srcRect/>
          <a:stretch>
            <a:fillRect/>
          </a:stretch>
        </p:blipFill>
        <p:spPr bwMode="auto">
          <a:xfrm>
            <a:off x="838200" y="3581400"/>
            <a:ext cx="7239000" cy="3038475"/>
          </a:xfrm>
          <a:prstGeom prst="rect">
            <a:avLst/>
          </a:prstGeom>
          <a:noFill/>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3554" name="Picture 2" descr="C:\Users\Admin\Desktop\DU 2018 July-Dec\Software Engineering PPt\70.PNG"/>
          <p:cNvPicPr>
            <a:picLocks noChangeAspect="1" noChangeArrowheads="1"/>
          </p:cNvPicPr>
          <p:nvPr/>
        </p:nvPicPr>
        <p:blipFill>
          <a:blip r:embed="rId2" cstate="print"/>
          <a:srcRect/>
          <a:stretch>
            <a:fillRect/>
          </a:stretch>
        </p:blipFill>
        <p:spPr bwMode="auto">
          <a:xfrm>
            <a:off x="533400" y="381000"/>
            <a:ext cx="7086600" cy="4953000"/>
          </a:xfrm>
          <a:prstGeom prst="rect">
            <a:avLst/>
          </a:prstGeom>
          <a:noFill/>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4578" name="Picture 2" descr="C:\Users\Admin\Desktop\DU 2018 July-Dec\Software Engineering PPt\71.PNG"/>
          <p:cNvPicPr>
            <a:picLocks noChangeAspect="1" noChangeArrowheads="1"/>
          </p:cNvPicPr>
          <p:nvPr/>
        </p:nvPicPr>
        <p:blipFill>
          <a:blip r:embed="rId2" cstate="print"/>
          <a:srcRect/>
          <a:stretch>
            <a:fillRect/>
          </a:stretch>
        </p:blipFill>
        <p:spPr bwMode="auto">
          <a:xfrm>
            <a:off x="381000" y="304800"/>
            <a:ext cx="7763909" cy="54864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074" name="Picture 2" descr="C:\Users\Admin\Desktop\Software Engineering PPt\1.PNG"/>
          <p:cNvPicPr>
            <a:picLocks noChangeAspect="1" noChangeArrowheads="1"/>
          </p:cNvPicPr>
          <p:nvPr/>
        </p:nvPicPr>
        <p:blipFill>
          <a:blip r:embed="rId2" cstate="print"/>
          <a:srcRect/>
          <a:stretch>
            <a:fillRect/>
          </a:stretch>
        </p:blipFill>
        <p:spPr bwMode="auto">
          <a:xfrm>
            <a:off x="0" y="-1"/>
            <a:ext cx="8686800" cy="6858001"/>
          </a:xfrm>
          <a:prstGeom prst="rect">
            <a:avLst/>
          </a:prstGeom>
          <a:noFill/>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5602" name="Picture 2" descr="C:\Users\Admin\Desktop\DU 2018 July-Dec\Software Engineering PPt\72.PNG"/>
          <p:cNvPicPr>
            <a:picLocks noChangeAspect="1" noChangeArrowheads="1"/>
          </p:cNvPicPr>
          <p:nvPr/>
        </p:nvPicPr>
        <p:blipFill>
          <a:blip r:embed="rId2" cstate="print"/>
          <a:srcRect/>
          <a:stretch>
            <a:fillRect/>
          </a:stretch>
        </p:blipFill>
        <p:spPr bwMode="auto">
          <a:xfrm>
            <a:off x="533400" y="304800"/>
            <a:ext cx="7929742" cy="5867400"/>
          </a:xfrm>
          <a:prstGeom prst="rect">
            <a:avLst/>
          </a:prstGeom>
          <a:noFill/>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6626" name="Picture 2" descr="C:\Users\Admin\Desktop\DU 2018 July-Dec\Software Engineering PPt\73.PNG"/>
          <p:cNvPicPr>
            <a:picLocks noChangeAspect="1" noChangeArrowheads="1"/>
          </p:cNvPicPr>
          <p:nvPr/>
        </p:nvPicPr>
        <p:blipFill>
          <a:blip r:embed="rId2" cstate="print"/>
          <a:srcRect/>
          <a:stretch>
            <a:fillRect/>
          </a:stretch>
        </p:blipFill>
        <p:spPr bwMode="auto">
          <a:xfrm>
            <a:off x="298893" y="381000"/>
            <a:ext cx="7587808" cy="6172200"/>
          </a:xfrm>
          <a:prstGeom prst="rect">
            <a:avLst/>
          </a:prstGeom>
          <a:noFill/>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7650" name="Picture 2" descr="C:\Users\Admin\Desktop\DU 2018 July-Dec\Software Engineering PPt\74.PNG"/>
          <p:cNvPicPr>
            <a:picLocks noChangeAspect="1" noChangeArrowheads="1"/>
          </p:cNvPicPr>
          <p:nvPr/>
        </p:nvPicPr>
        <p:blipFill>
          <a:blip r:embed="rId2" cstate="print"/>
          <a:srcRect/>
          <a:stretch>
            <a:fillRect/>
          </a:stretch>
        </p:blipFill>
        <p:spPr bwMode="auto">
          <a:xfrm>
            <a:off x="533400" y="0"/>
            <a:ext cx="7543800" cy="3429000"/>
          </a:xfrm>
          <a:prstGeom prst="rect">
            <a:avLst/>
          </a:prstGeom>
          <a:noFill/>
        </p:spPr>
      </p:pic>
      <p:pic>
        <p:nvPicPr>
          <p:cNvPr id="5" name="Picture 2" descr="C:\Users\Admin\Desktop\DU 2018 July-Dec\Software Engineering PPt\75.PNG"/>
          <p:cNvPicPr>
            <a:picLocks noChangeAspect="1" noChangeArrowheads="1"/>
          </p:cNvPicPr>
          <p:nvPr/>
        </p:nvPicPr>
        <p:blipFill>
          <a:blip r:embed="rId3" cstate="print"/>
          <a:srcRect/>
          <a:stretch>
            <a:fillRect/>
          </a:stretch>
        </p:blipFill>
        <p:spPr bwMode="auto">
          <a:xfrm>
            <a:off x="457200" y="3276600"/>
            <a:ext cx="7848600" cy="3333750"/>
          </a:xfrm>
          <a:prstGeom prst="rect">
            <a:avLst/>
          </a:prstGeom>
          <a:noFill/>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9698" name="Picture 2" descr="C:\Users\Admin\Desktop\DU 2018 July-Dec\Software Engineering PPt\76.PNG"/>
          <p:cNvPicPr>
            <a:picLocks noChangeAspect="1" noChangeArrowheads="1"/>
          </p:cNvPicPr>
          <p:nvPr/>
        </p:nvPicPr>
        <p:blipFill>
          <a:blip r:embed="rId2" cstate="print"/>
          <a:srcRect/>
          <a:stretch>
            <a:fillRect/>
          </a:stretch>
        </p:blipFill>
        <p:spPr bwMode="auto">
          <a:xfrm>
            <a:off x="457200" y="228600"/>
            <a:ext cx="8153400" cy="5029200"/>
          </a:xfrm>
          <a:prstGeom prst="rect">
            <a:avLst/>
          </a:prstGeom>
          <a:noFill/>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0722" name="Picture 2" descr="C:\Users\Admin\Desktop\DU 2018 July-Dec\Software Engineering PPt\77.PNG"/>
          <p:cNvPicPr>
            <a:picLocks noChangeAspect="1" noChangeArrowheads="1"/>
          </p:cNvPicPr>
          <p:nvPr/>
        </p:nvPicPr>
        <p:blipFill>
          <a:blip r:embed="rId2" cstate="print"/>
          <a:srcRect/>
          <a:stretch>
            <a:fillRect/>
          </a:stretch>
        </p:blipFill>
        <p:spPr bwMode="auto">
          <a:xfrm>
            <a:off x="457200" y="533400"/>
            <a:ext cx="7577139" cy="4900613"/>
          </a:xfrm>
          <a:prstGeom prst="rect">
            <a:avLst/>
          </a:prstGeom>
          <a:noFill/>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1746" name="Picture 2" descr="C:\Users\Admin\Desktop\DU 2018 July-Dec\Software Engineering PPt\78.PNG"/>
          <p:cNvPicPr>
            <a:picLocks noChangeAspect="1" noChangeArrowheads="1"/>
          </p:cNvPicPr>
          <p:nvPr/>
        </p:nvPicPr>
        <p:blipFill>
          <a:blip r:embed="rId2" cstate="print"/>
          <a:srcRect/>
          <a:stretch>
            <a:fillRect/>
          </a:stretch>
        </p:blipFill>
        <p:spPr bwMode="auto">
          <a:xfrm>
            <a:off x="381000" y="609601"/>
            <a:ext cx="7620001" cy="4986338"/>
          </a:xfrm>
          <a:prstGeom prst="rect">
            <a:avLst/>
          </a:prstGeom>
          <a:noFill/>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2770" name="Picture 2" descr="C:\Users\Admin\Desktop\DU 2018 July-Dec\Software Engineering PPt\79.PNG"/>
          <p:cNvPicPr>
            <a:picLocks noChangeAspect="1" noChangeArrowheads="1"/>
          </p:cNvPicPr>
          <p:nvPr/>
        </p:nvPicPr>
        <p:blipFill>
          <a:blip r:embed="rId2" cstate="print"/>
          <a:srcRect/>
          <a:stretch>
            <a:fillRect/>
          </a:stretch>
        </p:blipFill>
        <p:spPr bwMode="auto">
          <a:xfrm>
            <a:off x="457200" y="228601"/>
            <a:ext cx="7472363" cy="3505200"/>
          </a:xfrm>
          <a:prstGeom prst="rect">
            <a:avLst/>
          </a:prstGeom>
          <a:noFill/>
        </p:spPr>
      </p:pic>
      <p:pic>
        <p:nvPicPr>
          <p:cNvPr id="5" name="Picture 2" descr="C:\Users\Admin\Desktop\DU 2018 July-Dec\Software Engineering PPt\80.PNG"/>
          <p:cNvPicPr>
            <a:picLocks noChangeAspect="1" noChangeArrowheads="1"/>
          </p:cNvPicPr>
          <p:nvPr/>
        </p:nvPicPr>
        <p:blipFill>
          <a:blip r:embed="rId3" cstate="print"/>
          <a:srcRect/>
          <a:stretch>
            <a:fillRect/>
          </a:stretch>
        </p:blipFill>
        <p:spPr bwMode="auto">
          <a:xfrm>
            <a:off x="381000" y="3581400"/>
            <a:ext cx="7078663" cy="2952750"/>
          </a:xfrm>
          <a:prstGeom prst="rect">
            <a:avLst/>
          </a:prstGeom>
          <a:noFill/>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4818" name="Picture 2" descr="C:\Users\Admin\Desktop\DU 2018 July-Dec\Software Engineering PPt\81.PNG"/>
          <p:cNvPicPr>
            <a:picLocks noChangeAspect="1" noChangeArrowheads="1"/>
          </p:cNvPicPr>
          <p:nvPr/>
        </p:nvPicPr>
        <p:blipFill>
          <a:blip r:embed="rId2" cstate="print"/>
          <a:srcRect/>
          <a:stretch>
            <a:fillRect/>
          </a:stretch>
        </p:blipFill>
        <p:spPr bwMode="auto">
          <a:xfrm>
            <a:off x="381000" y="457200"/>
            <a:ext cx="7772400" cy="6019800"/>
          </a:xfrm>
          <a:prstGeom prst="rect">
            <a:avLst/>
          </a:prstGeom>
          <a:noFill/>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5842" name="Picture 2" descr="C:\Users\Admin\Desktop\DU 2018 July-Dec\Software Engineering PPt\82.PNG"/>
          <p:cNvPicPr>
            <a:picLocks noChangeAspect="1" noChangeArrowheads="1"/>
          </p:cNvPicPr>
          <p:nvPr/>
        </p:nvPicPr>
        <p:blipFill>
          <a:blip r:embed="rId2" cstate="print"/>
          <a:srcRect/>
          <a:stretch>
            <a:fillRect/>
          </a:stretch>
        </p:blipFill>
        <p:spPr bwMode="auto">
          <a:xfrm>
            <a:off x="457200" y="381000"/>
            <a:ext cx="7529513" cy="4672013"/>
          </a:xfrm>
          <a:prstGeom prst="rect">
            <a:avLst/>
          </a:prstGeom>
          <a:noFill/>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6866" name="Picture 2" descr="C:\Users\Admin\Desktop\DU 2018 July-Dec\Software Engineering PPt\83.PNG"/>
          <p:cNvPicPr>
            <a:picLocks noChangeAspect="1" noChangeArrowheads="1"/>
          </p:cNvPicPr>
          <p:nvPr/>
        </p:nvPicPr>
        <p:blipFill>
          <a:blip r:embed="rId2" cstate="print"/>
          <a:srcRect/>
          <a:stretch>
            <a:fillRect/>
          </a:stretch>
        </p:blipFill>
        <p:spPr bwMode="auto">
          <a:xfrm>
            <a:off x="381000" y="381000"/>
            <a:ext cx="7562851" cy="523875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7890" name="Picture 2" descr="C:\Users\Admin\Desktop\Software Engineering PPt\2.PNG"/>
          <p:cNvPicPr>
            <a:picLocks noChangeAspect="1" noChangeArrowheads="1"/>
          </p:cNvPicPr>
          <p:nvPr/>
        </p:nvPicPr>
        <p:blipFill>
          <a:blip r:embed="rId2" cstate="print"/>
          <a:srcRect/>
          <a:stretch>
            <a:fillRect/>
          </a:stretch>
        </p:blipFill>
        <p:spPr bwMode="auto">
          <a:xfrm>
            <a:off x="0" y="0"/>
            <a:ext cx="8686800" cy="6858000"/>
          </a:xfrm>
          <a:prstGeom prst="rect">
            <a:avLst/>
          </a:prstGeom>
          <a:noFill/>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7890" name="Picture 2" descr="C:\Users\Admin\Desktop\DU 2018 July-Dec\Software Engineering PPt\84.PNG"/>
          <p:cNvPicPr>
            <a:picLocks noChangeAspect="1" noChangeArrowheads="1"/>
          </p:cNvPicPr>
          <p:nvPr/>
        </p:nvPicPr>
        <p:blipFill>
          <a:blip r:embed="rId2" cstate="print"/>
          <a:srcRect/>
          <a:stretch>
            <a:fillRect/>
          </a:stretch>
        </p:blipFill>
        <p:spPr bwMode="auto">
          <a:xfrm>
            <a:off x="457200" y="304801"/>
            <a:ext cx="7300913" cy="4852988"/>
          </a:xfrm>
          <a:prstGeom prst="rect">
            <a:avLst/>
          </a:prstGeom>
          <a:noFill/>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8914" name="Picture 2" descr="C:\Users\Admin\Desktop\DU 2018 July-Dec\Software Engineering PPt\85.PNG"/>
          <p:cNvPicPr>
            <a:picLocks noChangeAspect="1" noChangeArrowheads="1"/>
          </p:cNvPicPr>
          <p:nvPr/>
        </p:nvPicPr>
        <p:blipFill>
          <a:blip r:embed="rId2" cstate="print"/>
          <a:srcRect/>
          <a:stretch>
            <a:fillRect/>
          </a:stretch>
        </p:blipFill>
        <p:spPr bwMode="auto">
          <a:xfrm>
            <a:off x="381000" y="304800"/>
            <a:ext cx="7830170" cy="5943600"/>
          </a:xfrm>
          <a:prstGeom prst="rect">
            <a:avLst/>
          </a:prstGeom>
          <a:noFill/>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9938" name="Picture 2" descr="C:\Users\Admin\Desktop\DU 2018 July-Dec\Software Engineering PPt\86.PNG"/>
          <p:cNvPicPr>
            <a:picLocks noChangeAspect="1" noChangeArrowheads="1"/>
          </p:cNvPicPr>
          <p:nvPr/>
        </p:nvPicPr>
        <p:blipFill>
          <a:blip r:embed="rId2" cstate="print"/>
          <a:srcRect/>
          <a:stretch>
            <a:fillRect/>
          </a:stretch>
        </p:blipFill>
        <p:spPr bwMode="auto">
          <a:xfrm>
            <a:off x="457200" y="609600"/>
            <a:ext cx="7005639" cy="5257800"/>
          </a:xfrm>
          <a:prstGeom prst="rect">
            <a:avLst/>
          </a:prstGeom>
          <a:noFill/>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0962" name="Picture 2" descr="C:\Users\Admin\Desktop\DU 2018 July-Dec\Software Engineering PPt\87.PNG"/>
          <p:cNvPicPr>
            <a:picLocks noChangeAspect="1" noChangeArrowheads="1"/>
          </p:cNvPicPr>
          <p:nvPr/>
        </p:nvPicPr>
        <p:blipFill>
          <a:blip r:embed="rId2" cstate="print"/>
          <a:srcRect/>
          <a:stretch>
            <a:fillRect/>
          </a:stretch>
        </p:blipFill>
        <p:spPr bwMode="auto">
          <a:xfrm>
            <a:off x="457201" y="533400"/>
            <a:ext cx="7410450" cy="5638800"/>
          </a:xfrm>
          <a:prstGeom prst="rect">
            <a:avLst/>
          </a:prstGeom>
          <a:noFill/>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1986" name="Picture 2" descr="C:\Users\Admin\Desktop\DU 2018 July-Dec\Software Engineering PPt\88.PNG"/>
          <p:cNvPicPr>
            <a:picLocks noChangeAspect="1" noChangeArrowheads="1"/>
          </p:cNvPicPr>
          <p:nvPr/>
        </p:nvPicPr>
        <p:blipFill>
          <a:blip r:embed="rId2" cstate="print"/>
          <a:srcRect/>
          <a:stretch>
            <a:fillRect/>
          </a:stretch>
        </p:blipFill>
        <p:spPr bwMode="auto">
          <a:xfrm>
            <a:off x="457200" y="152400"/>
            <a:ext cx="6650037" cy="2971800"/>
          </a:xfrm>
          <a:prstGeom prst="rect">
            <a:avLst/>
          </a:prstGeom>
          <a:noFill/>
        </p:spPr>
      </p:pic>
      <p:pic>
        <p:nvPicPr>
          <p:cNvPr id="5" name="Picture 2" descr="C:\Users\Admin\Desktop\DU 2018 July-Dec\Software Engineering PPt\89.PNG"/>
          <p:cNvPicPr>
            <a:picLocks noChangeAspect="1" noChangeArrowheads="1"/>
          </p:cNvPicPr>
          <p:nvPr/>
        </p:nvPicPr>
        <p:blipFill>
          <a:blip r:embed="rId3" cstate="print"/>
          <a:srcRect/>
          <a:stretch>
            <a:fillRect/>
          </a:stretch>
        </p:blipFill>
        <p:spPr bwMode="auto">
          <a:xfrm>
            <a:off x="762000" y="2743200"/>
            <a:ext cx="7010400" cy="3819525"/>
          </a:xfrm>
          <a:prstGeom prst="rect">
            <a:avLst/>
          </a:prstGeom>
          <a:noFill/>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4034" name="Picture 2" descr="C:\Users\Admin\Desktop\DU 2018 July-Dec\Software Engineering PPt\90.PNG"/>
          <p:cNvPicPr>
            <a:picLocks noChangeAspect="1" noChangeArrowheads="1"/>
          </p:cNvPicPr>
          <p:nvPr/>
        </p:nvPicPr>
        <p:blipFill>
          <a:blip r:embed="rId2" cstate="print"/>
          <a:srcRect/>
          <a:stretch>
            <a:fillRect/>
          </a:stretch>
        </p:blipFill>
        <p:spPr bwMode="auto">
          <a:xfrm>
            <a:off x="457200" y="381000"/>
            <a:ext cx="7696200" cy="5095875"/>
          </a:xfrm>
          <a:prstGeom prst="rect">
            <a:avLst/>
          </a:prstGeom>
          <a:noFill/>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5058" name="Picture 2" descr="C:\Users\Admin\Desktop\DU 2018 July-Dec\Software Engineering PPt\91.PNG"/>
          <p:cNvPicPr>
            <a:picLocks noChangeAspect="1" noChangeArrowheads="1"/>
          </p:cNvPicPr>
          <p:nvPr/>
        </p:nvPicPr>
        <p:blipFill>
          <a:blip r:embed="rId2" cstate="print"/>
          <a:srcRect/>
          <a:stretch>
            <a:fillRect/>
          </a:stretch>
        </p:blipFill>
        <p:spPr bwMode="auto">
          <a:xfrm>
            <a:off x="346132" y="304800"/>
            <a:ext cx="7654868" cy="5562600"/>
          </a:xfrm>
          <a:prstGeom prst="rect">
            <a:avLst/>
          </a:prstGeom>
          <a:noFill/>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6082" name="Picture 2" descr="C:\Users\Admin\Desktop\DU 2018 July-Dec\Software Engineering PPt\92.PNG"/>
          <p:cNvPicPr>
            <a:picLocks noChangeAspect="1" noChangeArrowheads="1"/>
          </p:cNvPicPr>
          <p:nvPr/>
        </p:nvPicPr>
        <p:blipFill>
          <a:blip r:embed="rId2" cstate="print"/>
          <a:srcRect/>
          <a:stretch>
            <a:fillRect/>
          </a:stretch>
        </p:blipFill>
        <p:spPr bwMode="auto">
          <a:xfrm>
            <a:off x="457200" y="381000"/>
            <a:ext cx="7620000" cy="5486400"/>
          </a:xfrm>
          <a:prstGeom prst="rect">
            <a:avLst/>
          </a:prstGeom>
          <a:noFill/>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7106" name="Picture 2" descr="C:\Users\Admin\Desktop\DU 2018 July-Dec\Software Engineering PPt\93.PNG"/>
          <p:cNvPicPr>
            <a:picLocks noChangeAspect="1" noChangeArrowheads="1"/>
          </p:cNvPicPr>
          <p:nvPr/>
        </p:nvPicPr>
        <p:blipFill>
          <a:blip r:embed="rId2" cstate="print"/>
          <a:srcRect/>
          <a:stretch>
            <a:fillRect/>
          </a:stretch>
        </p:blipFill>
        <p:spPr bwMode="auto">
          <a:xfrm>
            <a:off x="381000" y="609600"/>
            <a:ext cx="8109246" cy="5410200"/>
          </a:xfrm>
          <a:prstGeom prst="rect">
            <a:avLst/>
          </a:prstGeom>
          <a:noFill/>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8130" name="Picture 2" descr="C:\Users\Admin\Desktop\DU 2018 July-Dec\Software Engineering PPt\94.PNG"/>
          <p:cNvPicPr>
            <a:picLocks noChangeAspect="1" noChangeArrowheads="1"/>
          </p:cNvPicPr>
          <p:nvPr/>
        </p:nvPicPr>
        <p:blipFill>
          <a:blip r:embed="rId2" cstate="print"/>
          <a:srcRect/>
          <a:stretch>
            <a:fillRect/>
          </a:stretch>
        </p:blipFill>
        <p:spPr bwMode="auto">
          <a:xfrm>
            <a:off x="457201" y="457200"/>
            <a:ext cx="7329488" cy="5000625"/>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098" name="Picture 2" descr="C:\Users\Admin\Desktop\Software Engineering PPt\2.PNG"/>
          <p:cNvPicPr>
            <a:picLocks noChangeAspect="1" noChangeArrowheads="1"/>
          </p:cNvPicPr>
          <p:nvPr/>
        </p:nvPicPr>
        <p:blipFill>
          <a:blip r:embed="rId2" cstate="print"/>
          <a:srcRect/>
          <a:stretch>
            <a:fillRect/>
          </a:stretch>
        </p:blipFill>
        <p:spPr bwMode="auto">
          <a:xfrm>
            <a:off x="1208088" y="942975"/>
            <a:ext cx="6726237" cy="4972050"/>
          </a:xfrm>
          <a:prstGeom prst="rect">
            <a:avLst/>
          </a:prstGeom>
          <a:noFill/>
        </p:spPr>
      </p:pic>
      <p:pic>
        <p:nvPicPr>
          <p:cNvPr id="4099" name="Picture 3" descr="C:\Users\Admin\Desktop\Software Engineering PPt\3.PNG"/>
          <p:cNvPicPr>
            <a:picLocks noChangeAspect="1" noChangeArrowheads="1"/>
          </p:cNvPicPr>
          <p:nvPr/>
        </p:nvPicPr>
        <p:blipFill>
          <a:blip r:embed="rId3" cstate="print"/>
          <a:srcRect/>
          <a:stretch>
            <a:fillRect/>
          </a:stretch>
        </p:blipFill>
        <p:spPr bwMode="auto">
          <a:xfrm>
            <a:off x="0" y="0"/>
            <a:ext cx="8763000" cy="6857999"/>
          </a:xfrm>
          <a:prstGeom prst="rect">
            <a:avLst/>
          </a:prstGeom>
          <a:noFill/>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9154" name="Picture 2" descr="C:\Users\Admin\Desktop\DU 2018 July-Dec\Software Engineering PPt\95.PNG"/>
          <p:cNvPicPr>
            <a:picLocks noChangeAspect="1" noChangeArrowheads="1"/>
          </p:cNvPicPr>
          <p:nvPr/>
        </p:nvPicPr>
        <p:blipFill>
          <a:blip r:embed="rId2" cstate="print"/>
          <a:srcRect/>
          <a:stretch>
            <a:fillRect/>
          </a:stretch>
        </p:blipFill>
        <p:spPr bwMode="auto">
          <a:xfrm>
            <a:off x="300614" y="304800"/>
            <a:ext cx="7538461" cy="5638800"/>
          </a:xfrm>
          <a:prstGeom prst="rect">
            <a:avLst/>
          </a:prstGeom>
          <a:noFill/>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50178" name="Picture 2" descr="C:\Users\Admin\Desktop\DU 2018 July-Dec\Software Engineering PPt\96.PNG"/>
          <p:cNvPicPr>
            <a:picLocks noChangeAspect="1" noChangeArrowheads="1"/>
          </p:cNvPicPr>
          <p:nvPr/>
        </p:nvPicPr>
        <p:blipFill>
          <a:blip r:embed="rId2" cstate="print"/>
          <a:srcRect/>
          <a:stretch>
            <a:fillRect/>
          </a:stretch>
        </p:blipFill>
        <p:spPr bwMode="auto">
          <a:xfrm>
            <a:off x="533400" y="457200"/>
            <a:ext cx="7391400" cy="5867400"/>
          </a:xfrm>
          <a:prstGeom prst="rect">
            <a:avLst/>
          </a:prstGeom>
          <a:noFill/>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51202" name="Picture 2" descr="C:\Users\Admin\Desktop\DU 2018 July-Dec\Software Engineering PPt\97.PNG"/>
          <p:cNvPicPr>
            <a:picLocks noChangeAspect="1" noChangeArrowheads="1"/>
          </p:cNvPicPr>
          <p:nvPr/>
        </p:nvPicPr>
        <p:blipFill>
          <a:blip r:embed="rId2" cstate="print"/>
          <a:srcRect/>
          <a:stretch>
            <a:fillRect/>
          </a:stretch>
        </p:blipFill>
        <p:spPr bwMode="auto">
          <a:xfrm>
            <a:off x="304801" y="304800"/>
            <a:ext cx="7558088" cy="6019800"/>
          </a:xfrm>
          <a:prstGeom prst="rect">
            <a:avLst/>
          </a:prstGeom>
          <a:noFill/>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52226" name="Picture 2" descr="C:\Users\Admin\Desktop\DU 2018 July-Dec\Software Engineering PPt\98.PNG"/>
          <p:cNvPicPr>
            <a:picLocks noChangeAspect="1" noChangeArrowheads="1"/>
          </p:cNvPicPr>
          <p:nvPr/>
        </p:nvPicPr>
        <p:blipFill>
          <a:blip r:embed="rId3" cstate="print"/>
          <a:srcRect/>
          <a:stretch>
            <a:fillRect/>
          </a:stretch>
        </p:blipFill>
        <p:spPr bwMode="auto">
          <a:xfrm>
            <a:off x="228600" y="457200"/>
            <a:ext cx="7840889" cy="4795838"/>
          </a:xfrm>
          <a:prstGeom prst="rect">
            <a:avLst/>
          </a:prstGeom>
          <a:noFill/>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53250" name="Picture 2" descr="C:\Users\Admin\Desktop\DU 2018 July-Dec\Software Engineering PPt\99.PNG"/>
          <p:cNvPicPr>
            <a:picLocks noChangeAspect="1" noChangeArrowheads="1"/>
          </p:cNvPicPr>
          <p:nvPr/>
        </p:nvPicPr>
        <p:blipFill>
          <a:blip r:embed="rId2" cstate="print"/>
          <a:srcRect/>
          <a:stretch>
            <a:fillRect/>
          </a:stretch>
        </p:blipFill>
        <p:spPr bwMode="auto">
          <a:xfrm>
            <a:off x="533401" y="685800"/>
            <a:ext cx="7391400" cy="5334000"/>
          </a:xfrm>
          <a:prstGeom prst="rect">
            <a:avLst/>
          </a:prstGeom>
          <a:noFill/>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54274" name="Picture 2" descr="C:\Users\Admin\Desktop\DU 2018 July-Dec\Software Engineering PPt\100.PNG"/>
          <p:cNvPicPr>
            <a:picLocks noChangeAspect="1" noChangeArrowheads="1"/>
          </p:cNvPicPr>
          <p:nvPr/>
        </p:nvPicPr>
        <p:blipFill>
          <a:blip r:embed="rId2" cstate="print"/>
          <a:srcRect/>
          <a:stretch>
            <a:fillRect/>
          </a:stretch>
        </p:blipFill>
        <p:spPr bwMode="auto">
          <a:xfrm>
            <a:off x="381001" y="381000"/>
            <a:ext cx="7539038" cy="4981575"/>
          </a:xfrm>
          <a:prstGeom prst="rect">
            <a:avLst/>
          </a:prstGeom>
          <a:noFill/>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55298" name="Picture 2" descr="C:\Users\Admin\Desktop\DU 2018 July-Dec\Software Engineering PPt\101.PNG"/>
          <p:cNvPicPr>
            <a:picLocks noChangeAspect="1" noChangeArrowheads="1"/>
          </p:cNvPicPr>
          <p:nvPr/>
        </p:nvPicPr>
        <p:blipFill>
          <a:blip r:embed="rId2" cstate="print"/>
          <a:srcRect/>
          <a:stretch>
            <a:fillRect/>
          </a:stretch>
        </p:blipFill>
        <p:spPr bwMode="auto">
          <a:xfrm>
            <a:off x="457200" y="381000"/>
            <a:ext cx="7419975" cy="5048250"/>
          </a:xfrm>
          <a:prstGeom prst="rect">
            <a:avLst/>
          </a:prstGeom>
          <a:noFill/>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56322" name="Picture 2" descr="C:\Users\Admin\Desktop\DU 2018 July-Dec\Software Engineering PPt\102.PNG"/>
          <p:cNvPicPr>
            <a:picLocks noChangeAspect="1" noChangeArrowheads="1"/>
          </p:cNvPicPr>
          <p:nvPr/>
        </p:nvPicPr>
        <p:blipFill>
          <a:blip r:embed="rId2" cstate="print"/>
          <a:srcRect/>
          <a:stretch>
            <a:fillRect/>
          </a:stretch>
        </p:blipFill>
        <p:spPr bwMode="auto">
          <a:xfrm>
            <a:off x="533401" y="609600"/>
            <a:ext cx="7519988" cy="5486400"/>
          </a:xfrm>
          <a:prstGeom prst="rect">
            <a:avLst/>
          </a:prstGeom>
          <a:noFill/>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57346" name="Picture 2" descr="C:\Users\Admin\Desktop\DU 2018 July-Dec\Software Engineering PPt\103.PNG"/>
          <p:cNvPicPr>
            <a:picLocks noChangeAspect="1" noChangeArrowheads="1"/>
          </p:cNvPicPr>
          <p:nvPr/>
        </p:nvPicPr>
        <p:blipFill>
          <a:blip r:embed="rId2" cstate="print"/>
          <a:srcRect/>
          <a:stretch>
            <a:fillRect/>
          </a:stretch>
        </p:blipFill>
        <p:spPr bwMode="auto">
          <a:xfrm>
            <a:off x="381000" y="533400"/>
            <a:ext cx="7491413" cy="5638799"/>
          </a:xfrm>
          <a:prstGeom prst="rect">
            <a:avLst/>
          </a:prstGeom>
          <a:noFill/>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7467600" cy="6245352"/>
          </a:xfrm>
        </p:spPr>
        <p:txBody>
          <a:bodyPr/>
          <a:lstStyle/>
          <a:p>
            <a:r>
              <a:rPr lang="en-US" dirty="0" smtClean="0"/>
              <a:t>REQUIREMENTS ANALYSIS:</a:t>
            </a:r>
          </a:p>
          <a:p>
            <a:pPr lvl="1"/>
            <a:endParaRPr lang="en-US" dirty="0"/>
          </a:p>
        </p:txBody>
      </p:sp>
      <p:pic>
        <p:nvPicPr>
          <p:cNvPr id="1026" name="Picture 2" descr="C:\Users\Admin\Desktop\DU 2018 July-Dec\Software Engineering PPt\105.PNG"/>
          <p:cNvPicPr>
            <a:picLocks noChangeAspect="1" noChangeArrowheads="1"/>
          </p:cNvPicPr>
          <p:nvPr/>
        </p:nvPicPr>
        <p:blipFill>
          <a:blip r:embed="rId2" cstate="print"/>
          <a:srcRect/>
          <a:stretch>
            <a:fillRect/>
          </a:stretch>
        </p:blipFill>
        <p:spPr bwMode="auto">
          <a:xfrm>
            <a:off x="762000" y="1066800"/>
            <a:ext cx="7924800" cy="51816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5122" name="Picture 2" descr="C:\Users\Admin\Desktop\Software Engineering PPt\4.PNG"/>
          <p:cNvPicPr>
            <a:picLocks noChangeAspect="1" noChangeArrowheads="1"/>
          </p:cNvPicPr>
          <p:nvPr/>
        </p:nvPicPr>
        <p:blipFill>
          <a:blip r:embed="rId2" cstate="print"/>
          <a:srcRect/>
          <a:stretch>
            <a:fillRect/>
          </a:stretch>
        </p:blipFill>
        <p:spPr bwMode="auto">
          <a:xfrm>
            <a:off x="1174750" y="1000125"/>
            <a:ext cx="6792913" cy="4857750"/>
          </a:xfrm>
          <a:prstGeom prst="rect">
            <a:avLst/>
          </a:prstGeom>
          <a:noFill/>
        </p:spPr>
      </p:pic>
      <p:pic>
        <p:nvPicPr>
          <p:cNvPr id="5123" name="Picture 3" descr="C:\Users\Admin\Desktop\Software Engineering PPt\5.PNG"/>
          <p:cNvPicPr>
            <a:picLocks noChangeAspect="1" noChangeArrowheads="1"/>
          </p:cNvPicPr>
          <p:nvPr/>
        </p:nvPicPr>
        <p:blipFill>
          <a:blip r:embed="rId3" cstate="print"/>
          <a:srcRect/>
          <a:stretch>
            <a:fillRect/>
          </a:stretch>
        </p:blipFill>
        <p:spPr bwMode="auto">
          <a:xfrm>
            <a:off x="0" y="0"/>
            <a:ext cx="8762999" cy="6858000"/>
          </a:xfrm>
          <a:prstGeom prst="rect">
            <a:avLst/>
          </a:prstGeom>
          <a:noFill/>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050" name="Picture 2" descr="C:\Users\Admin\Desktop\DU 2018 July-Dec\Software Engineering PPt\106.PNG"/>
          <p:cNvPicPr>
            <a:picLocks noChangeAspect="1" noChangeArrowheads="1"/>
          </p:cNvPicPr>
          <p:nvPr/>
        </p:nvPicPr>
        <p:blipFill>
          <a:blip r:embed="rId2" cstate="print"/>
          <a:srcRect/>
          <a:stretch>
            <a:fillRect/>
          </a:stretch>
        </p:blipFill>
        <p:spPr bwMode="auto">
          <a:xfrm>
            <a:off x="533400" y="228600"/>
            <a:ext cx="8229600" cy="6172200"/>
          </a:xfrm>
          <a:prstGeom prst="rect">
            <a:avLst/>
          </a:prstGeom>
          <a:noFill/>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074" name="Picture 2" descr="C:\Users\Admin\Desktop\DU 2018 July-Dec\Software Engineering PPt\107.PNG"/>
          <p:cNvPicPr>
            <a:picLocks noChangeAspect="1" noChangeArrowheads="1"/>
          </p:cNvPicPr>
          <p:nvPr/>
        </p:nvPicPr>
        <p:blipFill>
          <a:blip r:embed="rId2" cstate="print"/>
          <a:srcRect/>
          <a:stretch>
            <a:fillRect/>
          </a:stretch>
        </p:blipFill>
        <p:spPr bwMode="auto">
          <a:xfrm>
            <a:off x="267256" y="228600"/>
            <a:ext cx="8419544" cy="6248400"/>
          </a:xfrm>
          <a:prstGeom prst="rect">
            <a:avLst/>
          </a:prstGeom>
          <a:noFill/>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098" name="Picture 2" descr="C:\Users\Admin\Desktop\DU 2018 July-Dec\Software Engineering PPt\108.PNG"/>
          <p:cNvPicPr>
            <a:picLocks noChangeAspect="1" noChangeArrowheads="1"/>
          </p:cNvPicPr>
          <p:nvPr/>
        </p:nvPicPr>
        <p:blipFill>
          <a:blip r:embed="rId2" cstate="print"/>
          <a:srcRect/>
          <a:stretch>
            <a:fillRect/>
          </a:stretch>
        </p:blipFill>
        <p:spPr bwMode="auto">
          <a:xfrm>
            <a:off x="381000" y="228600"/>
            <a:ext cx="8382000" cy="6324600"/>
          </a:xfrm>
          <a:prstGeom prst="rect">
            <a:avLst/>
          </a:prstGeom>
          <a:noFill/>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endParaRPr lang="en-US"/>
          </a:p>
        </p:txBody>
      </p:sp>
      <p:pic>
        <p:nvPicPr>
          <p:cNvPr id="5122" name="Picture 2" descr="C:\Users\Admin\Desktop\DU 2018 July-Dec\Software Engineering PPt\109.PNG"/>
          <p:cNvPicPr>
            <a:picLocks noChangeAspect="1" noChangeArrowheads="1"/>
          </p:cNvPicPr>
          <p:nvPr/>
        </p:nvPicPr>
        <p:blipFill>
          <a:blip r:embed="rId2" cstate="print"/>
          <a:srcRect/>
          <a:stretch>
            <a:fillRect/>
          </a:stretch>
        </p:blipFill>
        <p:spPr bwMode="auto">
          <a:xfrm>
            <a:off x="533400" y="533400"/>
            <a:ext cx="8153399" cy="5867399"/>
          </a:xfrm>
          <a:prstGeom prst="rect">
            <a:avLst/>
          </a:prstGeom>
          <a:noFill/>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81000"/>
            <a:ext cx="8153400" cy="6092952"/>
          </a:xfrm>
        </p:spPr>
        <p:txBody>
          <a:bodyPr>
            <a:normAutofit fontScale="92500" lnSpcReduction="20000"/>
          </a:bodyPr>
          <a:lstStyle/>
          <a:p>
            <a:pPr algn="just"/>
            <a:r>
              <a:rPr lang="en-US" b="1" dirty="0" smtClean="0"/>
              <a:t>Basic rules that apply to all DFDs:</a:t>
            </a:r>
          </a:p>
          <a:p>
            <a:pPr algn="just"/>
            <a:endParaRPr lang="en-US" dirty="0" smtClean="0"/>
          </a:p>
          <a:p>
            <a:pPr lvl="1" algn="just"/>
            <a:r>
              <a:rPr lang="en-US" dirty="0" smtClean="0"/>
              <a:t>No internal logic  should be shown like loops, if-else, etc. This is not a flow chart.</a:t>
            </a:r>
          </a:p>
          <a:p>
            <a:pPr lvl="1" algn="just"/>
            <a:endParaRPr lang="en-US" dirty="0" smtClean="0"/>
          </a:p>
          <a:p>
            <a:pPr lvl="1" algn="just"/>
            <a:r>
              <a:rPr lang="en-US" dirty="0" smtClean="0"/>
              <a:t>In order to keep the diagram uncluttered, you can repeat data stores and external entities.</a:t>
            </a:r>
          </a:p>
          <a:p>
            <a:pPr lvl="1" algn="just"/>
            <a:endParaRPr lang="en-US" dirty="0" smtClean="0"/>
          </a:p>
          <a:p>
            <a:pPr lvl="1" algn="just"/>
            <a:r>
              <a:rPr lang="en-US" dirty="0" smtClean="0"/>
              <a:t>No process can have only output data flows( a miracle).</a:t>
            </a:r>
          </a:p>
          <a:p>
            <a:pPr lvl="1" algn="just"/>
            <a:endParaRPr lang="en-US" dirty="0" smtClean="0"/>
          </a:p>
          <a:p>
            <a:pPr lvl="1" algn="just"/>
            <a:r>
              <a:rPr lang="en-US" dirty="0" smtClean="0"/>
              <a:t>No process can have only input flows( black hole).</a:t>
            </a:r>
          </a:p>
          <a:p>
            <a:pPr lvl="1" algn="just"/>
            <a:endParaRPr lang="en-US" dirty="0" smtClean="0"/>
          </a:p>
          <a:p>
            <a:pPr lvl="1" algn="just"/>
            <a:r>
              <a:rPr lang="en-US" dirty="0" smtClean="0"/>
              <a:t>Data cannot be moved directly from one store to another without a process.</a:t>
            </a:r>
          </a:p>
          <a:p>
            <a:pPr lvl="1" algn="just"/>
            <a:endParaRPr lang="en-US" dirty="0" smtClean="0"/>
          </a:p>
          <a:p>
            <a:pPr lvl="1" algn="just"/>
            <a:r>
              <a:rPr lang="en-US" dirty="0" smtClean="0"/>
              <a:t>Data cannot move directly from an external entity to a data store without a process.</a:t>
            </a:r>
          </a:p>
          <a:p>
            <a:pPr lvl="1" algn="just"/>
            <a:endParaRPr lang="en-US" dirty="0" smtClean="0"/>
          </a:p>
          <a:p>
            <a:pPr lvl="1" algn="just"/>
            <a:r>
              <a:rPr lang="en-US" dirty="0" smtClean="0"/>
              <a:t>Data stores can’t be sink( only input data flows) or source( only output data flows) in level 1 DFD.</a:t>
            </a:r>
            <a:endParaRPr lang="en-US" dirty="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81000"/>
            <a:ext cx="7696200" cy="5940552"/>
          </a:xfrm>
        </p:spPr>
        <p:txBody>
          <a:bodyPr/>
          <a:lstStyle/>
          <a:p>
            <a:pPr algn="just"/>
            <a:r>
              <a:rPr lang="en-US" b="1" dirty="0" smtClean="0"/>
              <a:t>Requirements Documentation:</a:t>
            </a:r>
          </a:p>
          <a:p>
            <a:pPr algn="just"/>
            <a:endParaRPr lang="en-US" dirty="0" smtClean="0"/>
          </a:p>
          <a:p>
            <a:pPr lvl="1" algn="just"/>
            <a:r>
              <a:rPr lang="en-US" dirty="0" smtClean="0"/>
              <a:t>Represents requirements in a consistent format.</a:t>
            </a:r>
          </a:p>
          <a:p>
            <a:pPr lvl="1" algn="just"/>
            <a:r>
              <a:rPr lang="en-US" dirty="0" smtClean="0"/>
              <a:t>The requirements document called Software Requirements Specification(SRS) is produced. </a:t>
            </a:r>
            <a:endParaRPr lang="en-US" dirty="0"/>
          </a:p>
        </p:txBody>
      </p:sp>
      <p:pic>
        <p:nvPicPr>
          <p:cNvPr id="1026" name="Picture 2" descr="C:\Users\Admin\Desktop\DU 2018 July-Dec\Software Engineering PPt\110.PNG"/>
          <p:cNvPicPr>
            <a:picLocks noChangeAspect="1" noChangeArrowheads="1"/>
          </p:cNvPicPr>
          <p:nvPr/>
        </p:nvPicPr>
        <p:blipFill>
          <a:blip r:embed="rId2" cstate="print"/>
          <a:srcRect/>
          <a:stretch>
            <a:fillRect/>
          </a:stretch>
        </p:blipFill>
        <p:spPr bwMode="auto">
          <a:xfrm>
            <a:off x="685800" y="2667000"/>
            <a:ext cx="7620000" cy="3448050"/>
          </a:xfrm>
          <a:prstGeom prst="rect">
            <a:avLst/>
          </a:prstGeom>
          <a:noFill/>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762000"/>
            <a:ext cx="7467600" cy="5711952"/>
          </a:xfrm>
        </p:spPr>
        <p:txBody>
          <a:bodyPr/>
          <a:lstStyle/>
          <a:p>
            <a:r>
              <a:rPr lang="en-US" dirty="0" smtClean="0"/>
              <a:t>Nature of the SRS:</a:t>
            </a:r>
          </a:p>
          <a:p>
            <a:pPr lvl="1"/>
            <a:endParaRPr lang="en-US" dirty="0" smtClean="0"/>
          </a:p>
          <a:p>
            <a:pPr lvl="1"/>
            <a:r>
              <a:rPr lang="en-US" dirty="0" smtClean="0"/>
              <a:t>The basic issues that the SRS writer(s) shall address are the following:</a:t>
            </a:r>
          </a:p>
          <a:p>
            <a:pPr lvl="1"/>
            <a:endParaRPr lang="en-US" dirty="0" smtClean="0"/>
          </a:p>
          <a:p>
            <a:pPr marL="1074420" lvl="2" indent="-342900">
              <a:buAutoNum type="arabicPeriod"/>
            </a:pPr>
            <a:r>
              <a:rPr lang="en-US" dirty="0" smtClean="0"/>
              <a:t>Functionality</a:t>
            </a:r>
          </a:p>
          <a:p>
            <a:pPr marL="1074420" lvl="2" indent="-342900">
              <a:buAutoNum type="arabicPeriod"/>
            </a:pPr>
            <a:r>
              <a:rPr lang="en-US" dirty="0" smtClean="0"/>
              <a:t>External Interfaces</a:t>
            </a:r>
          </a:p>
          <a:p>
            <a:pPr marL="1074420" lvl="2" indent="-342900">
              <a:buAutoNum type="arabicPeriod"/>
            </a:pPr>
            <a:r>
              <a:rPr lang="en-US" dirty="0" smtClean="0"/>
              <a:t>Performance</a:t>
            </a:r>
          </a:p>
          <a:p>
            <a:pPr marL="1348740" lvl="3" indent="-342900"/>
            <a:r>
              <a:rPr lang="en-US" dirty="0" smtClean="0"/>
              <a:t>Speed, response time, recovery time, etc. </a:t>
            </a:r>
            <a:endParaRPr lang="en-US" dirty="0" smtClean="0"/>
          </a:p>
          <a:p>
            <a:pPr marL="1074420" lvl="2" indent="-342900">
              <a:buAutoNum type="arabicPeriod"/>
            </a:pPr>
            <a:r>
              <a:rPr lang="en-US" dirty="0" smtClean="0"/>
              <a:t>Attributes</a:t>
            </a:r>
          </a:p>
          <a:p>
            <a:pPr marL="1348740" lvl="3" indent="-342900"/>
            <a:r>
              <a:rPr lang="en-US" dirty="0" smtClean="0"/>
              <a:t>Portability, correctness, maintainability, security, reliability</a:t>
            </a:r>
            <a:endParaRPr lang="en-US" dirty="0" smtClean="0"/>
          </a:p>
          <a:p>
            <a:pPr marL="1074420" lvl="2" indent="-342900">
              <a:buAutoNum type="arabicPeriod"/>
            </a:pPr>
            <a:r>
              <a:rPr lang="en-US" dirty="0" smtClean="0"/>
              <a:t>Design constraints imposed on </a:t>
            </a:r>
            <a:r>
              <a:rPr lang="en-US" dirty="0" smtClean="0"/>
              <a:t>Implementation</a:t>
            </a:r>
          </a:p>
          <a:p>
            <a:pPr marL="1348740" lvl="3" indent="-342900"/>
            <a:r>
              <a:rPr lang="en-US" dirty="0" smtClean="0"/>
              <a:t>Implementation language, policies for database integrity, resource limits, operating environment.</a:t>
            </a:r>
            <a:endParaRPr lang="en-US" dirty="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0"/>
            <a:ext cx="8305800" cy="6858000"/>
          </a:xfrm>
        </p:spPr>
        <p:txBody>
          <a:bodyPr>
            <a:normAutofit/>
          </a:bodyPr>
          <a:lstStyle/>
          <a:p>
            <a:pPr algn="just"/>
            <a:r>
              <a:rPr lang="en-US" dirty="0" smtClean="0"/>
              <a:t>Characteristics of a good SRS:</a:t>
            </a:r>
          </a:p>
          <a:p>
            <a:pPr algn="just"/>
            <a:endParaRPr lang="en-US" dirty="0" smtClean="0"/>
          </a:p>
          <a:p>
            <a:pPr lvl="1" algn="just"/>
            <a:r>
              <a:rPr lang="en-US" dirty="0" smtClean="0"/>
              <a:t>The SRS should be:</a:t>
            </a:r>
          </a:p>
          <a:p>
            <a:pPr lvl="1" algn="just"/>
            <a:endParaRPr lang="en-US" dirty="0" smtClean="0"/>
          </a:p>
          <a:p>
            <a:pPr marL="1074420" lvl="2" indent="-342900" algn="just">
              <a:buAutoNum type="arabicPeriod"/>
            </a:pPr>
            <a:r>
              <a:rPr lang="en-US" b="1" dirty="0" smtClean="0"/>
              <a:t>Correct</a:t>
            </a:r>
          </a:p>
          <a:p>
            <a:pPr marL="1348740" lvl="3" indent="-342900" algn="just"/>
            <a:r>
              <a:rPr lang="en-US" dirty="0" smtClean="0"/>
              <a:t> An SRS is correct if and only if every requirement stated therein is one that the software shall meet.</a:t>
            </a:r>
          </a:p>
          <a:p>
            <a:pPr marL="1348740" lvl="3" indent="-342900" algn="just"/>
            <a:endParaRPr lang="en-US" dirty="0" smtClean="0"/>
          </a:p>
          <a:p>
            <a:pPr marL="1074420" lvl="2" indent="-342900" algn="just">
              <a:buAutoNum type="arabicPeriod"/>
            </a:pPr>
            <a:r>
              <a:rPr lang="en-US" b="1" dirty="0" smtClean="0"/>
              <a:t>Unambiguous</a:t>
            </a:r>
          </a:p>
          <a:p>
            <a:pPr marL="1348740" lvl="3" indent="-342900" algn="just"/>
            <a:r>
              <a:rPr lang="en-US" dirty="0" smtClean="0"/>
              <a:t>An SRS is unambiguous if and only if, every requirement stated therein has only one interpretation</a:t>
            </a:r>
            <a:r>
              <a:rPr lang="en-US" dirty="0" smtClean="0"/>
              <a:t>.</a:t>
            </a:r>
          </a:p>
          <a:p>
            <a:pPr marL="1348740" lvl="3" indent="-342900" algn="just"/>
            <a:r>
              <a:rPr lang="en-US" dirty="0" err="1" smtClean="0"/>
              <a:t>Eg</a:t>
            </a:r>
            <a:r>
              <a:rPr lang="en-US" dirty="0" smtClean="0"/>
              <a:t>. Ambiguous: A </a:t>
            </a:r>
            <a:r>
              <a:rPr lang="en-US" dirty="0" smtClean="0"/>
              <a:t>student will have either undergraduate courses or post-graduate courses but not both. Some courses will be open to both under-graduate and </a:t>
            </a:r>
            <a:r>
              <a:rPr lang="en-US" dirty="0" smtClean="0"/>
              <a:t>post-graduate</a:t>
            </a:r>
          </a:p>
          <a:p>
            <a:pPr marL="1623060" lvl="4" indent="-342900" algn="just"/>
            <a:r>
              <a:rPr lang="en-US" dirty="0" smtClean="0"/>
              <a:t>A student will have either under-graduate or post graduates but not both</a:t>
            </a:r>
            <a:endParaRPr lang="en-US" dirty="0" smtClean="0"/>
          </a:p>
          <a:p>
            <a:pPr marL="1348740" lvl="3" indent="-342900" algn="just"/>
            <a:endParaRPr lang="en-US" dirty="0" smtClean="0"/>
          </a:p>
          <a:p>
            <a:pPr marL="1623060" lvl="4" indent="-342900" algn="just"/>
            <a:endParaRPr lang="en-US" dirty="0" smtClean="0"/>
          </a:p>
          <a:p>
            <a:pPr marL="1623060" lvl="4" indent="-342900" algn="just"/>
            <a:endParaRPr lang="en-US" dirty="0" smtClean="0"/>
          </a:p>
          <a:p>
            <a:pPr marL="1623060" lvl="4" indent="-342900" algn="just">
              <a:buNone/>
            </a:pPr>
            <a:endParaRPr lang="en-US" dirty="0" smtClean="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0"/>
            <a:ext cx="8458200" cy="6858000"/>
          </a:xfrm>
        </p:spPr>
        <p:txBody>
          <a:bodyPr>
            <a:normAutofit/>
          </a:bodyPr>
          <a:lstStyle/>
          <a:p>
            <a:pPr marL="1074420" lvl="2" indent="-342900">
              <a:buNone/>
            </a:pPr>
            <a:endParaRPr lang="en-US" b="1" dirty="0" smtClean="0"/>
          </a:p>
          <a:p>
            <a:pPr marL="1074420" lvl="2" indent="-342900" algn="just">
              <a:buNone/>
            </a:pPr>
            <a:r>
              <a:rPr lang="en-US" b="1" dirty="0" smtClean="0"/>
              <a:t>3. Complete</a:t>
            </a:r>
            <a:endParaRPr lang="en-US" b="1" dirty="0" smtClean="0"/>
          </a:p>
          <a:p>
            <a:pPr marL="1348740" lvl="3" indent="-342900" algn="just"/>
            <a:r>
              <a:rPr lang="en-US" dirty="0" smtClean="0"/>
              <a:t>An SRS is complete if and only if, it includes the following elements:</a:t>
            </a:r>
          </a:p>
          <a:p>
            <a:pPr marL="1680210" lvl="4" indent="-400050" algn="just">
              <a:buAutoNum type="romanLcParenR"/>
            </a:pPr>
            <a:r>
              <a:rPr lang="en-US" dirty="0" smtClean="0"/>
              <a:t>All significant requirements, whether related to functionality, performance, design constraints, attributes or external interfaces.</a:t>
            </a:r>
          </a:p>
          <a:p>
            <a:pPr marL="1680210" lvl="4" indent="-400050" algn="just">
              <a:buAutoNum type="romanLcParenR"/>
            </a:pPr>
            <a:r>
              <a:rPr lang="en-US" dirty="0" smtClean="0"/>
              <a:t>Responses to both valid and invalid inputs.</a:t>
            </a:r>
          </a:p>
          <a:p>
            <a:pPr marL="1680210" lvl="4" indent="-400050" algn="just">
              <a:buAutoNum type="romanLcParenR"/>
            </a:pPr>
            <a:r>
              <a:rPr lang="en-US" dirty="0" smtClean="0"/>
              <a:t>Full label and references to all figures, tables and diagrams in the SRS and definition of all terms and unites of measures.</a:t>
            </a:r>
          </a:p>
          <a:p>
            <a:pPr marL="1074420" lvl="2" indent="-342900">
              <a:buNone/>
            </a:pPr>
            <a:endParaRPr lang="en-US" b="1" dirty="0" smtClean="0"/>
          </a:p>
          <a:p>
            <a:pPr marL="1074420" lvl="2" indent="-342900">
              <a:buNone/>
            </a:pPr>
            <a:endParaRPr lang="en-US" b="1" dirty="0" smtClean="0"/>
          </a:p>
          <a:p>
            <a:pPr marL="1074420" lvl="2" indent="-342900">
              <a:buNone/>
            </a:pPr>
            <a:r>
              <a:rPr lang="en-US" b="1" dirty="0" smtClean="0"/>
              <a:t>4</a:t>
            </a:r>
            <a:r>
              <a:rPr lang="en-US" b="1" dirty="0" smtClean="0"/>
              <a:t>. </a:t>
            </a:r>
            <a:r>
              <a:rPr lang="en-US" b="1" dirty="0" smtClean="0"/>
              <a:t>Consistent</a:t>
            </a:r>
            <a:endParaRPr lang="en-US" b="1" dirty="0" smtClean="0"/>
          </a:p>
          <a:p>
            <a:pPr marL="1074420" lvl="2" indent="-342900">
              <a:buNone/>
            </a:pPr>
            <a:r>
              <a:rPr lang="en-US" dirty="0" smtClean="0"/>
              <a:t>	An SRS is consistent if and only if, no subset of individual requirements described in it conflict.</a:t>
            </a:r>
          </a:p>
          <a:p>
            <a:pPr marL="1074420" lvl="2" indent="-342900">
              <a:buNone/>
            </a:pPr>
            <a:endParaRPr lang="en-US" b="1" dirty="0" smtClean="0"/>
          </a:p>
          <a:p>
            <a:pPr marL="1074420" lvl="2" indent="-342900">
              <a:buNone/>
            </a:pPr>
            <a:r>
              <a:rPr lang="en-US" b="1" dirty="0" smtClean="0"/>
              <a:t>5. Ranked for importance and/or stability</a:t>
            </a:r>
          </a:p>
          <a:p>
            <a:pPr marL="1074420" lvl="2" indent="-342900">
              <a:buNone/>
            </a:pPr>
            <a:r>
              <a:rPr lang="en-US" dirty="0" smtClean="0"/>
              <a:t>	If an identifier is attached to every requirement to indicate either the importance or stability of that particular requirement.</a:t>
            </a:r>
          </a:p>
          <a:p>
            <a:pPr marL="1074420" lvl="2" indent="-342900">
              <a:buNone/>
            </a:pPr>
            <a:endParaRPr lang="en-US" dirty="0" smtClean="0"/>
          </a:p>
          <a:p>
            <a:pPr marL="1074420" lvl="2" indent="-342900">
              <a:buNone/>
            </a:pPr>
            <a:r>
              <a:rPr lang="en-US" b="1" dirty="0" smtClean="0"/>
              <a:t>6. Verifiable</a:t>
            </a:r>
          </a:p>
          <a:p>
            <a:pPr marL="1074420" lvl="2" indent="-342900">
              <a:buNone/>
            </a:pPr>
            <a:r>
              <a:rPr lang="en-US" dirty="0" smtClean="0"/>
              <a:t>	An SRS is verifiable, if and only if , every requirement stated therein is verifiable.</a:t>
            </a:r>
          </a:p>
          <a:p>
            <a:endParaRPr 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914400"/>
            <a:ext cx="8305800" cy="5559552"/>
          </a:xfrm>
        </p:spPr>
        <p:txBody>
          <a:bodyPr/>
          <a:lstStyle/>
          <a:p>
            <a:pPr marL="1074420" lvl="2" indent="-342900" algn="just">
              <a:buNone/>
            </a:pPr>
            <a:r>
              <a:rPr lang="en-US" b="1" dirty="0" smtClean="0"/>
              <a:t>7. Modifiable</a:t>
            </a:r>
          </a:p>
          <a:p>
            <a:pPr marL="1074420" lvl="2" indent="-342900" algn="just">
              <a:buNone/>
            </a:pPr>
            <a:r>
              <a:rPr lang="en-US" dirty="0" smtClean="0"/>
              <a:t>	An SRS is modifiable, if and only if, its structure and style are such that any changes made to the requirements can be made easily, completely, and consistently while retaining structure and style.</a:t>
            </a:r>
          </a:p>
          <a:p>
            <a:pPr marL="1074420" lvl="2" indent="-342900" algn="just">
              <a:buNone/>
            </a:pPr>
            <a:endParaRPr lang="en-US" dirty="0" smtClean="0"/>
          </a:p>
          <a:p>
            <a:pPr marL="1074420" lvl="2" indent="-342900" algn="just">
              <a:buNone/>
            </a:pPr>
            <a:r>
              <a:rPr lang="en-US" b="1" dirty="0" smtClean="0"/>
              <a:t>8. Traceable</a:t>
            </a:r>
          </a:p>
          <a:p>
            <a:pPr marL="1074420" lvl="2" indent="-342900" algn="just">
              <a:buNone/>
            </a:pPr>
            <a:r>
              <a:rPr lang="en-US" dirty="0" smtClean="0"/>
              <a:t>	An SRS is traceable, if the origin of each of the requirements is clear and of it facilitates the referencing of each requirement in future development or enhancement documentation.</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6146" name="Picture 2" descr="C:\Users\Admin\Desktop\Software Engineering PPt\6.PNG"/>
          <p:cNvPicPr>
            <a:picLocks noChangeAspect="1" noChangeArrowheads="1"/>
          </p:cNvPicPr>
          <p:nvPr/>
        </p:nvPicPr>
        <p:blipFill>
          <a:blip r:embed="rId2" cstate="print"/>
          <a:srcRect/>
          <a:stretch>
            <a:fillRect/>
          </a:stretch>
        </p:blipFill>
        <p:spPr bwMode="auto">
          <a:xfrm>
            <a:off x="1165225" y="962025"/>
            <a:ext cx="6811963" cy="4933950"/>
          </a:xfrm>
          <a:prstGeom prst="rect">
            <a:avLst/>
          </a:prstGeom>
          <a:noFill/>
        </p:spPr>
      </p:pic>
      <p:pic>
        <p:nvPicPr>
          <p:cNvPr id="6147" name="Picture 3" descr="C:\Users\Admin\Desktop\Software Engineering PPt\5.PNG"/>
          <p:cNvPicPr>
            <a:picLocks noChangeAspect="1" noChangeArrowheads="1"/>
          </p:cNvPicPr>
          <p:nvPr/>
        </p:nvPicPr>
        <p:blipFill>
          <a:blip r:embed="rId3" cstate="print"/>
          <a:srcRect/>
          <a:stretch>
            <a:fillRect/>
          </a:stretch>
        </p:blipFill>
        <p:spPr bwMode="auto">
          <a:xfrm>
            <a:off x="1108075" y="1147763"/>
            <a:ext cx="6926263" cy="4562475"/>
          </a:xfrm>
          <a:prstGeom prst="rect">
            <a:avLst/>
          </a:prstGeom>
          <a:noFill/>
        </p:spPr>
      </p:pic>
      <p:pic>
        <p:nvPicPr>
          <p:cNvPr id="6148" name="Picture 4" descr="C:\Users\Admin\Desktop\Software Engineering PPt\7.PNG"/>
          <p:cNvPicPr>
            <a:picLocks noChangeAspect="1" noChangeArrowheads="1"/>
          </p:cNvPicPr>
          <p:nvPr/>
        </p:nvPicPr>
        <p:blipFill>
          <a:blip r:embed="rId4" cstate="print"/>
          <a:srcRect/>
          <a:stretch>
            <a:fillRect/>
          </a:stretch>
        </p:blipFill>
        <p:spPr bwMode="auto">
          <a:xfrm>
            <a:off x="1117600" y="814388"/>
            <a:ext cx="6907213" cy="5229225"/>
          </a:xfrm>
          <a:prstGeom prst="rect">
            <a:avLst/>
          </a:prstGeom>
          <a:noFill/>
        </p:spPr>
      </p:pic>
      <p:pic>
        <p:nvPicPr>
          <p:cNvPr id="6149" name="Picture 5" descr="C:\Users\Admin\Desktop\Software Engineering PPt\8.PNG"/>
          <p:cNvPicPr>
            <a:picLocks noChangeAspect="1" noChangeArrowheads="1"/>
          </p:cNvPicPr>
          <p:nvPr/>
        </p:nvPicPr>
        <p:blipFill>
          <a:blip r:embed="rId5" cstate="print"/>
          <a:srcRect/>
          <a:stretch>
            <a:fillRect/>
          </a:stretch>
        </p:blipFill>
        <p:spPr bwMode="auto">
          <a:xfrm>
            <a:off x="0" y="0"/>
            <a:ext cx="8763000" cy="6858000"/>
          </a:xfrm>
          <a:prstGeom prst="rect">
            <a:avLst/>
          </a:prstGeom>
          <a:noFill/>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Desktop\DU 2018 July-Dec\Software Engineering PPt\111.PNG"/>
          <p:cNvPicPr>
            <a:picLocks noChangeAspect="1" noChangeArrowheads="1"/>
          </p:cNvPicPr>
          <p:nvPr/>
        </p:nvPicPr>
        <p:blipFill>
          <a:blip r:embed="rId2" cstate="print"/>
          <a:srcRect/>
          <a:stretch>
            <a:fillRect/>
          </a:stretch>
        </p:blipFill>
        <p:spPr bwMode="auto">
          <a:xfrm>
            <a:off x="533400" y="533400"/>
            <a:ext cx="7696200" cy="5410200"/>
          </a:xfrm>
          <a:prstGeom prst="rect">
            <a:avLst/>
          </a:prstGeom>
          <a:noFill/>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dmin\Desktop\DU 2018 July-Dec\Software Engineering PPt\113.PNG"/>
          <p:cNvPicPr>
            <a:picLocks noChangeAspect="1" noChangeArrowheads="1"/>
          </p:cNvPicPr>
          <p:nvPr/>
        </p:nvPicPr>
        <p:blipFill>
          <a:blip r:embed="rId2" cstate="print"/>
          <a:srcRect/>
          <a:stretch>
            <a:fillRect/>
          </a:stretch>
        </p:blipFill>
        <p:spPr bwMode="auto">
          <a:xfrm>
            <a:off x="304800" y="457200"/>
            <a:ext cx="7623700" cy="5638800"/>
          </a:xfrm>
          <a:prstGeom prst="rect">
            <a:avLst/>
          </a:prstGeom>
          <a:noFill/>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Admin\Desktop\DU 2018 July-Dec\Software Engineering PPt\114.PNG"/>
          <p:cNvPicPr>
            <a:picLocks noChangeAspect="1" noChangeArrowheads="1"/>
          </p:cNvPicPr>
          <p:nvPr/>
        </p:nvPicPr>
        <p:blipFill>
          <a:blip r:embed="rId2" cstate="print"/>
          <a:srcRect/>
          <a:stretch>
            <a:fillRect/>
          </a:stretch>
        </p:blipFill>
        <p:spPr bwMode="auto">
          <a:xfrm>
            <a:off x="353986" y="457200"/>
            <a:ext cx="7875614" cy="5562600"/>
          </a:xfrm>
          <a:prstGeom prst="rect">
            <a:avLst/>
          </a:prstGeom>
          <a:noFill/>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Admin\Desktop\DU 2018 July-Dec\Software Engineering PPt\118.PNG"/>
          <p:cNvPicPr>
            <a:picLocks noChangeAspect="1" noChangeArrowheads="1"/>
          </p:cNvPicPr>
          <p:nvPr/>
        </p:nvPicPr>
        <p:blipFill>
          <a:blip r:embed="rId2" cstate="print"/>
          <a:srcRect/>
          <a:stretch>
            <a:fillRect/>
          </a:stretch>
        </p:blipFill>
        <p:spPr bwMode="auto">
          <a:xfrm>
            <a:off x="381001" y="304800"/>
            <a:ext cx="8229600" cy="4648200"/>
          </a:xfrm>
          <a:prstGeom prst="rect">
            <a:avLst/>
          </a:prstGeom>
          <a:noFill/>
        </p:spPr>
      </p:pic>
      <p:pic>
        <p:nvPicPr>
          <p:cNvPr id="8195" name="Picture 3" descr="C:\Users\Admin\Desktop\DU 2018 July-Dec\Software Engineering PPt\119.PNG"/>
          <p:cNvPicPr>
            <a:picLocks noChangeAspect="1" noChangeArrowheads="1"/>
          </p:cNvPicPr>
          <p:nvPr/>
        </p:nvPicPr>
        <p:blipFill>
          <a:blip r:embed="rId3" cstate="print"/>
          <a:srcRect/>
          <a:stretch>
            <a:fillRect/>
          </a:stretch>
        </p:blipFill>
        <p:spPr bwMode="auto">
          <a:xfrm>
            <a:off x="685800" y="4800600"/>
            <a:ext cx="7848600" cy="1143000"/>
          </a:xfrm>
          <a:prstGeom prst="rect">
            <a:avLst/>
          </a:prstGeom>
          <a:noFill/>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9218" name="Picture 2" descr="C:\Users\Admin\Desktop\DU 2018 July-Dec\Software Engineering PPt\120.PNG"/>
          <p:cNvPicPr>
            <a:picLocks noChangeAspect="1" noChangeArrowheads="1"/>
          </p:cNvPicPr>
          <p:nvPr/>
        </p:nvPicPr>
        <p:blipFill>
          <a:blip r:embed="rId2" cstate="print"/>
          <a:srcRect/>
          <a:stretch>
            <a:fillRect/>
          </a:stretch>
        </p:blipFill>
        <p:spPr bwMode="auto">
          <a:xfrm>
            <a:off x="304800" y="304800"/>
            <a:ext cx="8458200" cy="5943600"/>
          </a:xfrm>
          <a:prstGeom prst="rect">
            <a:avLst/>
          </a:prstGeom>
          <a:noFill/>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descr="C:\Users\Admin\Desktop\DU 2018 July-Dec\Software Engineering PPt\121.PNG"/>
          <p:cNvPicPr>
            <a:picLocks noChangeAspect="1" noChangeArrowheads="1"/>
          </p:cNvPicPr>
          <p:nvPr/>
        </p:nvPicPr>
        <p:blipFill>
          <a:blip r:embed="rId2" cstate="print"/>
          <a:srcRect/>
          <a:stretch>
            <a:fillRect/>
          </a:stretch>
        </p:blipFill>
        <p:spPr bwMode="auto">
          <a:xfrm>
            <a:off x="304800" y="304801"/>
            <a:ext cx="8229600" cy="5562600"/>
          </a:xfrm>
          <a:prstGeom prst="rect">
            <a:avLst/>
          </a:prstGeom>
          <a:noFill/>
        </p:spPr>
      </p:pic>
      <p:pic>
        <p:nvPicPr>
          <p:cNvPr id="5" name="Picture 2" descr="C:\Users\Admin\Desktop\DU 2018 July-Dec\Software Engineering PPt\122.PNG"/>
          <p:cNvPicPr>
            <a:picLocks noGrp="1" noChangeAspect="1" noChangeArrowheads="1"/>
          </p:cNvPicPr>
          <p:nvPr>
            <p:ph sz="quarter" idx="1"/>
          </p:nvPr>
        </p:nvPicPr>
        <p:blipFill>
          <a:blip r:embed="rId3" cstate="print"/>
          <a:srcRect/>
          <a:stretch>
            <a:fillRect/>
          </a:stretch>
        </p:blipFill>
        <p:spPr bwMode="auto">
          <a:xfrm>
            <a:off x="304800" y="5791200"/>
            <a:ext cx="8229600" cy="762000"/>
          </a:xfrm>
          <a:prstGeom prst="rect">
            <a:avLst/>
          </a:prstGeom>
          <a:noFill/>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1267" name="Picture 3" descr="C:\Users\Admin\Desktop\DU 2018 July-Dec\Software Engineering PPt\123.PNG"/>
          <p:cNvPicPr>
            <a:picLocks noChangeAspect="1" noChangeArrowheads="1"/>
          </p:cNvPicPr>
          <p:nvPr/>
        </p:nvPicPr>
        <p:blipFill>
          <a:blip r:embed="rId2" cstate="print"/>
          <a:srcRect/>
          <a:stretch>
            <a:fillRect/>
          </a:stretch>
        </p:blipFill>
        <p:spPr bwMode="auto">
          <a:xfrm>
            <a:off x="228600" y="152400"/>
            <a:ext cx="8381999" cy="6324600"/>
          </a:xfrm>
          <a:prstGeom prst="rect">
            <a:avLst/>
          </a:prstGeom>
          <a:noFill/>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descr="C:\Users\Admin\Desktop\DU 2018 July-Dec\Software Engineering PPt\124.PNG"/>
          <p:cNvPicPr>
            <a:picLocks noChangeAspect="1" noChangeArrowheads="1"/>
          </p:cNvPicPr>
          <p:nvPr/>
        </p:nvPicPr>
        <p:blipFill>
          <a:blip r:embed="rId2" cstate="print"/>
          <a:srcRect/>
          <a:stretch>
            <a:fillRect/>
          </a:stretch>
        </p:blipFill>
        <p:spPr bwMode="auto">
          <a:xfrm>
            <a:off x="304800" y="304800"/>
            <a:ext cx="8458200" cy="2590800"/>
          </a:xfrm>
          <a:prstGeom prst="rect">
            <a:avLst/>
          </a:prstGeom>
          <a:noFill/>
        </p:spPr>
      </p:pic>
      <p:pic>
        <p:nvPicPr>
          <p:cNvPr id="12291" name="Picture 3" descr="C:\Users\Admin\Desktop\DU 2018 July-Dec\Software Engineering PPt\125.PNG"/>
          <p:cNvPicPr>
            <a:picLocks noChangeAspect="1" noChangeArrowheads="1"/>
          </p:cNvPicPr>
          <p:nvPr/>
        </p:nvPicPr>
        <p:blipFill>
          <a:blip r:embed="rId3" cstate="print"/>
          <a:srcRect/>
          <a:stretch>
            <a:fillRect/>
          </a:stretch>
        </p:blipFill>
        <p:spPr bwMode="auto">
          <a:xfrm>
            <a:off x="533401" y="2286000"/>
            <a:ext cx="4267200" cy="990599"/>
          </a:xfrm>
          <a:prstGeom prst="rect">
            <a:avLst/>
          </a:prstGeom>
          <a:noFill/>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13314" name="Picture 2" descr="C:\Users\Admin\Desktop\DU 2018 July-Dec\Software Engineering PPt\126.PNG"/>
          <p:cNvPicPr>
            <a:picLocks noChangeAspect="1" noChangeArrowheads="1"/>
          </p:cNvPicPr>
          <p:nvPr/>
        </p:nvPicPr>
        <p:blipFill>
          <a:blip r:embed="rId2" cstate="print"/>
          <a:srcRect/>
          <a:stretch>
            <a:fillRect/>
          </a:stretch>
        </p:blipFill>
        <p:spPr bwMode="auto">
          <a:xfrm>
            <a:off x="228600" y="0"/>
            <a:ext cx="8610600" cy="6172200"/>
          </a:xfrm>
          <a:prstGeom prst="rect">
            <a:avLst/>
          </a:prstGeom>
          <a:noFill/>
        </p:spPr>
      </p:pic>
      <p:pic>
        <p:nvPicPr>
          <p:cNvPr id="5" name="Picture 2" descr="C:\Users\Admin\Desktop\DU 2018 July-Dec\Software Engineering PPt\127.PNG"/>
          <p:cNvPicPr>
            <a:picLocks noChangeAspect="1" noChangeArrowheads="1"/>
          </p:cNvPicPr>
          <p:nvPr/>
        </p:nvPicPr>
        <p:blipFill>
          <a:blip r:embed="rId3" cstate="print"/>
          <a:srcRect/>
          <a:stretch>
            <a:fillRect/>
          </a:stretch>
        </p:blipFill>
        <p:spPr bwMode="auto">
          <a:xfrm>
            <a:off x="2133600" y="6096000"/>
            <a:ext cx="5181600" cy="762000"/>
          </a:xfrm>
          <a:prstGeom prst="rect">
            <a:avLst/>
          </a:prstGeom>
          <a:noFill/>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14339" name="Picture 3" descr="C:\Users\Admin\Desktop\DU 2018 July-Dec\Software Engineering PPt\128.PNG"/>
          <p:cNvPicPr>
            <a:picLocks noChangeAspect="1" noChangeArrowheads="1"/>
          </p:cNvPicPr>
          <p:nvPr/>
        </p:nvPicPr>
        <p:blipFill>
          <a:blip r:embed="rId2" cstate="print"/>
          <a:srcRect/>
          <a:stretch>
            <a:fillRect/>
          </a:stretch>
        </p:blipFill>
        <p:spPr bwMode="auto">
          <a:xfrm>
            <a:off x="381000" y="152400"/>
            <a:ext cx="7772399" cy="495300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9218" name="Picture 2" descr="C:\Users\Admin\Desktop\Software Engineering PPt\9.PNG"/>
          <p:cNvPicPr>
            <a:picLocks noChangeAspect="1" noChangeArrowheads="1"/>
          </p:cNvPicPr>
          <p:nvPr/>
        </p:nvPicPr>
        <p:blipFill>
          <a:blip r:embed="rId2" cstate="print"/>
          <a:srcRect/>
          <a:stretch>
            <a:fillRect/>
          </a:stretch>
        </p:blipFill>
        <p:spPr bwMode="auto">
          <a:xfrm>
            <a:off x="0" y="0"/>
            <a:ext cx="8762999" cy="6858000"/>
          </a:xfrm>
          <a:prstGeom prst="rect">
            <a:avLst/>
          </a:prstGeom>
          <a:noFill/>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5362" name="Picture 2" descr="C:\Users\Admin\Desktop\DU 2018 July-Dec\Software Engineering PPt\129.PNG"/>
          <p:cNvPicPr>
            <a:picLocks noChangeAspect="1" noChangeArrowheads="1"/>
          </p:cNvPicPr>
          <p:nvPr/>
        </p:nvPicPr>
        <p:blipFill>
          <a:blip r:embed="rId2" cstate="print"/>
          <a:srcRect/>
          <a:stretch>
            <a:fillRect/>
          </a:stretch>
        </p:blipFill>
        <p:spPr bwMode="auto">
          <a:xfrm>
            <a:off x="304800" y="228600"/>
            <a:ext cx="8001000" cy="5257800"/>
          </a:xfrm>
          <a:prstGeom prst="rect">
            <a:avLst/>
          </a:prstGeom>
          <a:noFill/>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6386" name="Picture 2" descr="C:\Users\Admin\Desktop\DU 2018 July-Dec\Software Engineering PPt\130.PNG"/>
          <p:cNvPicPr>
            <a:picLocks noChangeAspect="1" noChangeArrowheads="1"/>
          </p:cNvPicPr>
          <p:nvPr/>
        </p:nvPicPr>
        <p:blipFill>
          <a:blip r:embed="rId2" cstate="print"/>
          <a:srcRect/>
          <a:stretch>
            <a:fillRect/>
          </a:stretch>
        </p:blipFill>
        <p:spPr bwMode="auto">
          <a:xfrm>
            <a:off x="533400" y="381000"/>
            <a:ext cx="7467600" cy="4572000"/>
          </a:xfrm>
          <a:prstGeom prst="rect">
            <a:avLst/>
          </a:prstGeom>
          <a:noFill/>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7410" name="Picture 2" descr="C:\Users\Admin\Desktop\DU 2018 July-Dec\Software Engineering PPt\140.PNG"/>
          <p:cNvPicPr>
            <a:picLocks noChangeAspect="1" noChangeArrowheads="1"/>
          </p:cNvPicPr>
          <p:nvPr/>
        </p:nvPicPr>
        <p:blipFill>
          <a:blip r:embed="rId2" cstate="print"/>
          <a:srcRect/>
          <a:stretch>
            <a:fillRect/>
          </a:stretch>
        </p:blipFill>
        <p:spPr bwMode="auto">
          <a:xfrm>
            <a:off x="304800" y="228600"/>
            <a:ext cx="8153400" cy="4953000"/>
          </a:xfrm>
          <a:prstGeom prst="rect">
            <a:avLst/>
          </a:prstGeom>
          <a:noFill/>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8434" name="Picture 2" descr="C:\Users\Admin\Desktop\DU 2018 July-Dec\Software Engineering PPt\141.PNG"/>
          <p:cNvPicPr>
            <a:picLocks noChangeAspect="1" noChangeArrowheads="1"/>
          </p:cNvPicPr>
          <p:nvPr/>
        </p:nvPicPr>
        <p:blipFill>
          <a:blip r:embed="rId2" cstate="print"/>
          <a:srcRect/>
          <a:stretch>
            <a:fillRect/>
          </a:stretch>
        </p:blipFill>
        <p:spPr bwMode="auto">
          <a:xfrm>
            <a:off x="228600" y="1143000"/>
            <a:ext cx="8382000" cy="4495800"/>
          </a:xfrm>
          <a:prstGeom prst="rect">
            <a:avLst/>
          </a:prstGeom>
          <a:noFill/>
        </p:spPr>
      </p:pic>
      <p:pic>
        <p:nvPicPr>
          <p:cNvPr id="18435" name="Picture 3" descr="C:\Users\Admin\Desktop\DU 2018 July-Dec\Software Engineering PPt\142.PNG"/>
          <p:cNvPicPr>
            <a:picLocks noChangeAspect="1" noChangeArrowheads="1"/>
          </p:cNvPicPr>
          <p:nvPr/>
        </p:nvPicPr>
        <p:blipFill>
          <a:blip r:embed="rId3" cstate="print"/>
          <a:srcRect/>
          <a:stretch>
            <a:fillRect/>
          </a:stretch>
        </p:blipFill>
        <p:spPr bwMode="auto">
          <a:xfrm>
            <a:off x="3005138" y="2981325"/>
            <a:ext cx="3133725" cy="895350"/>
          </a:xfrm>
          <a:prstGeom prst="rect">
            <a:avLst/>
          </a:prstGeom>
          <a:noFill/>
        </p:spPr>
      </p:pic>
      <p:pic>
        <p:nvPicPr>
          <p:cNvPr id="18436" name="Picture 4" descr="C:\Users\Admin\Desktop\DU 2018 July-Dec\Software Engineering PPt\142.PNG"/>
          <p:cNvPicPr>
            <a:picLocks noChangeAspect="1" noChangeArrowheads="1"/>
          </p:cNvPicPr>
          <p:nvPr/>
        </p:nvPicPr>
        <p:blipFill>
          <a:blip r:embed="rId3" cstate="print"/>
          <a:srcRect/>
          <a:stretch>
            <a:fillRect/>
          </a:stretch>
        </p:blipFill>
        <p:spPr bwMode="auto">
          <a:xfrm>
            <a:off x="3005138" y="2981325"/>
            <a:ext cx="3133725" cy="895350"/>
          </a:xfrm>
          <a:prstGeom prst="rect">
            <a:avLst/>
          </a:prstGeom>
          <a:noFill/>
        </p:spPr>
      </p:pic>
      <p:pic>
        <p:nvPicPr>
          <p:cNvPr id="18437" name="Picture 5" descr="C:\Users\Admin\Desktop\DU 2018 July-Dec\Software Engineering PPt\142.PNG"/>
          <p:cNvPicPr>
            <a:picLocks noChangeAspect="1" noChangeArrowheads="1"/>
          </p:cNvPicPr>
          <p:nvPr/>
        </p:nvPicPr>
        <p:blipFill>
          <a:blip r:embed="rId3" cstate="print"/>
          <a:srcRect/>
          <a:stretch>
            <a:fillRect/>
          </a:stretch>
        </p:blipFill>
        <p:spPr bwMode="auto">
          <a:xfrm>
            <a:off x="304800" y="228600"/>
            <a:ext cx="5029200" cy="1066800"/>
          </a:xfrm>
          <a:prstGeom prst="rect">
            <a:avLst/>
          </a:prstGeom>
          <a:noFill/>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9458" name="Picture 2" descr="C:\Users\Admin\Desktop\DU 2018 July-Dec\Software Engineering PPt\143.PNG"/>
          <p:cNvPicPr>
            <a:picLocks noChangeAspect="1" noChangeArrowheads="1"/>
          </p:cNvPicPr>
          <p:nvPr/>
        </p:nvPicPr>
        <p:blipFill>
          <a:blip r:embed="rId2" cstate="print"/>
          <a:srcRect/>
          <a:stretch>
            <a:fillRect/>
          </a:stretch>
        </p:blipFill>
        <p:spPr bwMode="auto">
          <a:xfrm>
            <a:off x="304800" y="228600"/>
            <a:ext cx="8229600" cy="5257800"/>
          </a:xfrm>
          <a:prstGeom prst="rect">
            <a:avLst/>
          </a:prstGeom>
          <a:noFill/>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0482" name="Picture 2" descr="C:\Users\Admin\Desktop\DU 2018 July-Dec\Software Engineering PPt\144.PNG"/>
          <p:cNvPicPr>
            <a:picLocks noChangeAspect="1" noChangeArrowheads="1"/>
          </p:cNvPicPr>
          <p:nvPr/>
        </p:nvPicPr>
        <p:blipFill>
          <a:blip r:embed="rId2" cstate="print"/>
          <a:srcRect/>
          <a:stretch>
            <a:fillRect/>
          </a:stretch>
        </p:blipFill>
        <p:spPr bwMode="auto">
          <a:xfrm>
            <a:off x="381000" y="304800"/>
            <a:ext cx="8077200" cy="5943600"/>
          </a:xfrm>
          <a:prstGeom prst="rect">
            <a:avLst/>
          </a:prstGeom>
          <a:noFill/>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1506" name="Picture 2" descr="C:\Users\Admin\Desktop\DU 2018 July-Dec\Software Engineering PPt\146.PNG"/>
          <p:cNvPicPr>
            <a:picLocks noChangeAspect="1" noChangeArrowheads="1"/>
          </p:cNvPicPr>
          <p:nvPr/>
        </p:nvPicPr>
        <p:blipFill>
          <a:blip r:embed="rId2" cstate="print"/>
          <a:srcRect/>
          <a:stretch>
            <a:fillRect/>
          </a:stretch>
        </p:blipFill>
        <p:spPr bwMode="auto">
          <a:xfrm>
            <a:off x="457200" y="228600"/>
            <a:ext cx="7848600" cy="6324600"/>
          </a:xfrm>
          <a:prstGeom prst="rect">
            <a:avLst/>
          </a:prstGeom>
          <a:noFill/>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2530" name="Picture 2" descr="C:\Users\Admin\Desktop\DU 2018 July-Dec\Software Engineering PPt\147.PNG"/>
          <p:cNvPicPr>
            <a:picLocks noChangeAspect="1" noChangeArrowheads="1"/>
          </p:cNvPicPr>
          <p:nvPr/>
        </p:nvPicPr>
        <p:blipFill>
          <a:blip r:embed="rId2" cstate="print"/>
          <a:srcRect/>
          <a:stretch>
            <a:fillRect/>
          </a:stretch>
        </p:blipFill>
        <p:spPr bwMode="auto">
          <a:xfrm>
            <a:off x="457200" y="304800"/>
            <a:ext cx="7696200" cy="1905000"/>
          </a:xfrm>
          <a:prstGeom prst="rect">
            <a:avLst/>
          </a:prstGeom>
          <a:noFill/>
        </p:spPr>
      </p:pic>
      <p:pic>
        <p:nvPicPr>
          <p:cNvPr id="22531" name="Picture 3" descr="C:\Users\Admin\Desktop\DU 2018 July-Dec\Software Engineering PPt\148.PNG"/>
          <p:cNvPicPr>
            <a:picLocks noChangeAspect="1" noChangeArrowheads="1"/>
          </p:cNvPicPr>
          <p:nvPr/>
        </p:nvPicPr>
        <p:blipFill>
          <a:blip r:embed="rId3" cstate="print"/>
          <a:srcRect/>
          <a:stretch>
            <a:fillRect/>
          </a:stretch>
        </p:blipFill>
        <p:spPr bwMode="auto">
          <a:xfrm>
            <a:off x="381000" y="2438400"/>
            <a:ext cx="8229600" cy="4191000"/>
          </a:xfrm>
          <a:prstGeom prst="rect">
            <a:avLst/>
          </a:prstGeom>
          <a:noFill/>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3554" name="Picture 2" descr="C:\Users\Admin\Desktop\DU 2018 July-Dec\Software Engineering PPt\149.PNG"/>
          <p:cNvPicPr>
            <a:picLocks noChangeAspect="1" noChangeArrowheads="1"/>
          </p:cNvPicPr>
          <p:nvPr/>
        </p:nvPicPr>
        <p:blipFill>
          <a:blip r:embed="rId2" cstate="print"/>
          <a:srcRect/>
          <a:stretch>
            <a:fillRect/>
          </a:stretch>
        </p:blipFill>
        <p:spPr bwMode="auto">
          <a:xfrm>
            <a:off x="228600" y="228600"/>
            <a:ext cx="8229600" cy="6248400"/>
          </a:xfrm>
          <a:prstGeom prst="rect">
            <a:avLst/>
          </a:prstGeom>
          <a:noFill/>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4578" name="Picture 2" descr="C:\Users\Admin\Desktop\DU 2018 July-Dec\Software Engineering PPt\150.PNG"/>
          <p:cNvPicPr>
            <a:picLocks noChangeAspect="1" noChangeArrowheads="1"/>
          </p:cNvPicPr>
          <p:nvPr/>
        </p:nvPicPr>
        <p:blipFill>
          <a:blip r:embed="rId2" cstate="print"/>
          <a:srcRect/>
          <a:stretch>
            <a:fillRect/>
          </a:stretch>
        </p:blipFill>
        <p:spPr bwMode="auto">
          <a:xfrm>
            <a:off x="304800" y="0"/>
            <a:ext cx="7772400" cy="68580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8194" name="Picture 2" descr="C:\Users\Admin\Desktop\Software Engineering PPt\10.PNG"/>
          <p:cNvPicPr>
            <a:picLocks noChangeAspect="1" noChangeArrowheads="1"/>
          </p:cNvPicPr>
          <p:nvPr/>
        </p:nvPicPr>
        <p:blipFill>
          <a:blip r:embed="rId2" cstate="print"/>
          <a:srcRect/>
          <a:stretch>
            <a:fillRect/>
          </a:stretch>
        </p:blipFill>
        <p:spPr bwMode="auto">
          <a:xfrm>
            <a:off x="0" y="0"/>
            <a:ext cx="8686800" cy="6858000"/>
          </a:xfrm>
          <a:prstGeom prst="rect">
            <a:avLst/>
          </a:prstGeom>
          <a:noFill/>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5602" name="Picture 2" descr="C:\Users\Admin\Desktop\DU 2018 July-Dec\Software Engineering PPt\151.PNG"/>
          <p:cNvPicPr>
            <a:picLocks noChangeAspect="1" noChangeArrowheads="1"/>
          </p:cNvPicPr>
          <p:nvPr/>
        </p:nvPicPr>
        <p:blipFill>
          <a:blip r:embed="rId2" cstate="print"/>
          <a:srcRect/>
          <a:stretch>
            <a:fillRect/>
          </a:stretch>
        </p:blipFill>
        <p:spPr bwMode="auto">
          <a:xfrm>
            <a:off x="457200" y="228600"/>
            <a:ext cx="7315200" cy="6400800"/>
          </a:xfrm>
          <a:prstGeom prst="rect">
            <a:avLst/>
          </a:prstGeom>
          <a:noFill/>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endParaRPr lang="en-US"/>
          </a:p>
        </p:txBody>
      </p:sp>
      <p:pic>
        <p:nvPicPr>
          <p:cNvPr id="26626" name="Picture 2" descr="C:\Users\Admin\Desktop\DU 2018 July-Dec\Software Engineering PPt\153.PNG"/>
          <p:cNvPicPr>
            <a:picLocks noChangeAspect="1" noChangeArrowheads="1"/>
          </p:cNvPicPr>
          <p:nvPr/>
        </p:nvPicPr>
        <p:blipFill>
          <a:blip r:embed="rId2" cstate="print"/>
          <a:srcRect/>
          <a:stretch>
            <a:fillRect/>
          </a:stretch>
        </p:blipFill>
        <p:spPr bwMode="auto">
          <a:xfrm>
            <a:off x="304800" y="1066800"/>
            <a:ext cx="8229600" cy="4038600"/>
          </a:xfrm>
          <a:prstGeom prst="rect">
            <a:avLst/>
          </a:prstGeom>
          <a:noFill/>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7650" name="Picture 2" descr="C:\Users\Admin\Desktop\DU 2018 July-Dec\Software Engineering PPt\154.PNG"/>
          <p:cNvPicPr>
            <a:picLocks noChangeAspect="1" noChangeArrowheads="1"/>
          </p:cNvPicPr>
          <p:nvPr/>
        </p:nvPicPr>
        <p:blipFill>
          <a:blip r:embed="rId2" cstate="print"/>
          <a:srcRect/>
          <a:stretch>
            <a:fillRect/>
          </a:stretch>
        </p:blipFill>
        <p:spPr bwMode="auto">
          <a:xfrm>
            <a:off x="228600" y="228600"/>
            <a:ext cx="7772400" cy="1066800"/>
          </a:xfrm>
          <a:prstGeom prst="rect">
            <a:avLst/>
          </a:prstGeom>
          <a:noFill/>
        </p:spPr>
      </p:pic>
      <p:pic>
        <p:nvPicPr>
          <p:cNvPr id="27651" name="Picture 3" descr="C:\Users\Admin\Desktop\DU 2018 July-Dec\Software Engineering PPt\155.PNG"/>
          <p:cNvPicPr>
            <a:picLocks noChangeAspect="1" noChangeArrowheads="1"/>
          </p:cNvPicPr>
          <p:nvPr/>
        </p:nvPicPr>
        <p:blipFill>
          <a:blip r:embed="rId3" cstate="print"/>
          <a:srcRect/>
          <a:stretch>
            <a:fillRect/>
          </a:stretch>
        </p:blipFill>
        <p:spPr bwMode="auto">
          <a:xfrm>
            <a:off x="152400" y="990600"/>
            <a:ext cx="7924800" cy="5562600"/>
          </a:xfrm>
          <a:prstGeom prst="rect">
            <a:avLst/>
          </a:prstGeom>
          <a:noFill/>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8674" name="Picture 2" descr="C:\Users\Admin\Desktop\DU 2018 July-Dec\Software Engineering PPt\156.PNG"/>
          <p:cNvPicPr>
            <a:picLocks noChangeAspect="1" noChangeArrowheads="1"/>
          </p:cNvPicPr>
          <p:nvPr/>
        </p:nvPicPr>
        <p:blipFill>
          <a:blip r:embed="rId2" cstate="print"/>
          <a:srcRect/>
          <a:stretch>
            <a:fillRect/>
          </a:stretch>
        </p:blipFill>
        <p:spPr bwMode="auto">
          <a:xfrm>
            <a:off x="304800" y="228600"/>
            <a:ext cx="8001000" cy="4953000"/>
          </a:xfrm>
          <a:prstGeom prst="rect">
            <a:avLst/>
          </a:prstGeom>
          <a:noFill/>
        </p:spPr>
      </p:pic>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9698" name="Picture 2" descr="C:\Users\Admin\Desktop\DU 2018 July-Dec\Software Engineering PPt\157.PNG"/>
          <p:cNvPicPr>
            <a:picLocks noChangeAspect="1" noChangeArrowheads="1"/>
          </p:cNvPicPr>
          <p:nvPr/>
        </p:nvPicPr>
        <p:blipFill>
          <a:blip r:embed="rId2" cstate="print"/>
          <a:srcRect/>
          <a:stretch>
            <a:fillRect/>
          </a:stretch>
        </p:blipFill>
        <p:spPr bwMode="auto">
          <a:xfrm>
            <a:off x="457200" y="381000"/>
            <a:ext cx="7467600" cy="5943600"/>
          </a:xfrm>
          <a:prstGeom prst="rect">
            <a:avLst/>
          </a:prstGeom>
          <a:noFill/>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0722" name="Picture 2" descr="C:\Users\Admin\Desktop\DU 2018 July-Dec\Software Engineering PPt\158.PNG"/>
          <p:cNvPicPr>
            <a:picLocks noChangeAspect="1" noChangeArrowheads="1"/>
          </p:cNvPicPr>
          <p:nvPr/>
        </p:nvPicPr>
        <p:blipFill>
          <a:blip r:embed="rId2" cstate="print"/>
          <a:srcRect/>
          <a:stretch>
            <a:fillRect/>
          </a:stretch>
        </p:blipFill>
        <p:spPr bwMode="auto">
          <a:xfrm>
            <a:off x="228600" y="228600"/>
            <a:ext cx="7848600" cy="6324600"/>
          </a:xfrm>
          <a:prstGeom prst="rect">
            <a:avLst/>
          </a:prstGeom>
          <a:noFill/>
        </p:spPr>
      </p:pic>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1746" name="Picture 2" descr="C:\Users\Admin\Desktop\DU 2018 July-Dec\Software Engineering PPt\159.PNG"/>
          <p:cNvPicPr>
            <a:picLocks noChangeAspect="1" noChangeArrowheads="1"/>
          </p:cNvPicPr>
          <p:nvPr/>
        </p:nvPicPr>
        <p:blipFill>
          <a:blip r:embed="rId2" cstate="print"/>
          <a:srcRect/>
          <a:stretch>
            <a:fillRect/>
          </a:stretch>
        </p:blipFill>
        <p:spPr bwMode="auto">
          <a:xfrm>
            <a:off x="381000" y="228600"/>
            <a:ext cx="7772400" cy="5715000"/>
          </a:xfrm>
          <a:prstGeom prst="rect">
            <a:avLst/>
          </a:prstGeom>
          <a:noFill/>
        </p:spPr>
      </p:pic>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2770" name="Picture 2" descr="C:\Users\Admin\Desktop\DU 2018 July-Dec\Software Engineering PPt\160.PNG"/>
          <p:cNvPicPr>
            <a:picLocks noChangeAspect="1" noChangeArrowheads="1"/>
          </p:cNvPicPr>
          <p:nvPr/>
        </p:nvPicPr>
        <p:blipFill>
          <a:blip r:embed="rId2" cstate="print"/>
          <a:srcRect/>
          <a:stretch>
            <a:fillRect/>
          </a:stretch>
        </p:blipFill>
        <p:spPr bwMode="auto">
          <a:xfrm>
            <a:off x="381000" y="228600"/>
            <a:ext cx="7620000" cy="6324600"/>
          </a:xfrm>
          <a:prstGeom prst="rect">
            <a:avLst/>
          </a:prstGeom>
          <a:noFill/>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33794" name="Picture 2" descr="C:\Users\Admin\Desktop\DU 2018 July-Dec\Software Engineering PPt\161.PNG"/>
          <p:cNvPicPr>
            <a:picLocks noChangeAspect="1" noChangeArrowheads="1"/>
          </p:cNvPicPr>
          <p:nvPr/>
        </p:nvPicPr>
        <p:blipFill>
          <a:blip r:embed="rId2" cstate="print"/>
          <a:srcRect/>
          <a:stretch>
            <a:fillRect/>
          </a:stretch>
        </p:blipFill>
        <p:spPr bwMode="auto">
          <a:xfrm>
            <a:off x="304800" y="304800"/>
            <a:ext cx="8305800" cy="3352800"/>
          </a:xfrm>
          <a:prstGeom prst="rect">
            <a:avLst/>
          </a:prstGeom>
          <a:noFill/>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descr="C:\Users\Admin\Desktop\DU 2018 July-Dec\Software Engineering PPt\162.PNG"/>
          <p:cNvPicPr>
            <a:picLocks noChangeAspect="1" noChangeArrowheads="1"/>
          </p:cNvPicPr>
          <p:nvPr/>
        </p:nvPicPr>
        <p:blipFill>
          <a:blip r:embed="rId2" cstate="print"/>
          <a:srcRect/>
          <a:stretch>
            <a:fillRect/>
          </a:stretch>
        </p:blipFill>
        <p:spPr bwMode="auto">
          <a:xfrm>
            <a:off x="304800" y="228600"/>
            <a:ext cx="7620000" cy="61722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1266" name="Picture 2" descr="C:\Users\Admin\Desktop\Software Engineering PPt\12.PNG"/>
          <p:cNvPicPr>
            <a:picLocks noChangeAspect="1" noChangeArrowheads="1"/>
          </p:cNvPicPr>
          <p:nvPr/>
        </p:nvPicPr>
        <p:blipFill>
          <a:blip r:embed="rId2" cstate="print"/>
          <a:srcRect/>
          <a:stretch>
            <a:fillRect/>
          </a:stretch>
        </p:blipFill>
        <p:spPr bwMode="auto">
          <a:xfrm>
            <a:off x="0" y="0"/>
            <a:ext cx="8686799" cy="6858000"/>
          </a:xfrm>
          <a:prstGeom prst="rect">
            <a:avLst/>
          </a:prstGeom>
          <a:noFill/>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4818" name="Picture 2" descr="C:\Users\Admin\Desktop\DU 2018 July-Dec\Software Engineering PPt\163.PNG"/>
          <p:cNvPicPr>
            <a:picLocks noChangeAspect="1" noChangeArrowheads="1"/>
          </p:cNvPicPr>
          <p:nvPr/>
        </p:nvPicPr>
        <p:blipFill>
          <a:blip r:embed="rId2" cstate="print"/>
          <a:srcRect/>
          <a:stretch>
            <a:fillRect/>
          </a:stretch>
        </p:blipFill>
        <p:spPr bwMode="auto">
          <a:xfrm>
            <a:off x="381000" y="152400"/>
            <a:ext cx="7696200" cy="1600200"/>
          </a:xfrm>
          <a:prstGeom prst="rect">
            <a:avLst/>
          </a:prstGeom>
          <a:noFill/>
        </p:spPr>
      </p:pic>
      <p:pic>
        <p:nvPicPr>
          <p:cNvPr id="34819" name="Picture 3" descr="C:\Users\Admin\Desktop\DU 2018 July-Dec\Software Engineering PPt\164.PNG"/>
          <p:cNvPicPr>
            <a:picLocks noChangeAspect="1" noChangeArrowheads="1"/>
          </p:cNvPicPr>
          <p:nvPr/>
        </p:nvPicPr>
        <p:blipFill>
          <a:blip r:embed="rId3" cstate="print"/>
          <a:srcRect/>
          <a:stretch>
            <a:fillRect/>
          </a:stretch>
        </p:blipFill>
        <p:spPr bwMode="auto">
          <a:xfrm>
            <a:off x="304800" y="1524000"/>
            <a:ext cx="7848600" cy="4876800"/>
          </a:xfrm>
          <a:prstGeom prst="rect">
            <a:avLst/>
          </a:prstGeom>
          <a:noFill/>
        </p:spPr>
      </p:pic>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5842" name="Picture 2" descr="C:\Users\Admin\Desktop\DU 2018 July-Dec\Software Engineering PPt\166.PNG"/>
          <p:cNvPicPr>
            <a:picLocks noChangeAspect="1" noChangeArrowheads="1"/>
          </p:cNvPicPr>
          <p:nvPr/>
        </p:nvPicPr>
        <p:blipFill>
          <a:blip r:embed="rId2" cstate="print"/>
          <a:srcRect/>
          <a:stretch>
            <a:fillRect/>
          </a:stretch>
        </p:blipFill>
        <p:spPr bwMode="auto">
          <a:xfrm>
            <a:off x="228600" y="152400"/>
            <a:ext cx="8153400" cy="6400800"/>
          </a:xfrm>
          <a:prstGeom prst="rect">
            <a:avLst/>
          </a:prstGeom>
          <a:noFill/>
        </p:spPr>
      </p:pic>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36866" name="Picture 2" descr="C:\Users\Admin\Desktop\DU 2018 July-Dec\Software Engineering PPt\167.PNG"/>
          <p:cNvPicPr>
            <a:picLocks noChangeAspect="1" noChangeArrowheads="1"/>
          </p:cNvPicPr>
          <p:nvPr/>
        </p:nvPicPr>
        <p:blipFill>
          <a:blip r:embed="rId2" cstate="print"/>
          <a:srcRect/>
          <a:stretch>
            <a:fillRect/>
          </a:stretch>
        </p:blipFill>
        <p:spPr bwMode="auto">
          <a:xfrm>
            <a:off x="304800" y="152400"/>
            <a:ext cx="8458200" cy="6477000"/>
          </a:xfrm>
          <a:prstGeom prst="rect">
            <a:avLst/>
          </a:prstGeom>
          <a:noFill/>
        </p:spPr>
      </p:pic>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7890" name="Picture 2" descr="C:\Users\Admin\Desktop\DU 2018 July-Dec\Software Engineering PPt\168.PNG"/>
          <p:cNvPicPr>
            <a:picLocks noChangeAspect="1" noChangeArrowheads="1"/>
          </p:cNvPicPr>
          <p:nvPr/>
        </p:nvPicPr>
        <p:blipFill>
          <a:blip r:embed="rId2" cstate="print"/>
          <a:srcRect/>
          <a:stretch>
            <a:fillRect/>
          </a:stretch>
        </p:blipFill>
        <p:spPr bwMode="auto">
          <a:xfrm>
            <a:off x="457200" y="312420"/>
            <a:ext cx="8229600" cy="6240780"/>
          </a:xfrm>
          <a:prstGeom prst="rect">
            <a:avLst/>
          </a:prstGeom>
          <a:noFill/>
        </p:spPr>
      </p:pic>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8914" name="Picture 2" descr="C:\Users\Admin\Desktop\DU 2018 July-Dec\Software Engineering PPt\169.PNG"/>
          <p:cNvPicPr>
            <a:picLocks noChangeAspect="1" noChangeArrowheads="1"/>
          </p:cNvPicPr>
          <p:nvPr/>
        </p:nvPicPr>
        <p:blipFill>
          <a:blip r:embed="rId2" cstate="print"/>
          <a:srcRect/>
          <a:stretch>
            <a:fillRect/>
          </a:stretch>
        </p:blipFill>
        <p:spPr bwMode="auto">
          <a:xfrm>
            <a:off x="304800" y="304800"/>
            <a:ext cx="8305800" cy="5867400"/>
          </a:xfrm>
          <a:prstGeom prst="rect">
            <a:avLst/>
          </a:prstGeom>
          <a:noFill/>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9938" name="Picture 2" descr="C:\Users\Admin\Desktop\DU 2018 July-Dec\Software Engineering PPt\170.PNG"/>
          <p:cNvPicPr>
            <a:picLocks noChangeAspect="1" noChangeArrowheads="1"/>
          </p:cNvPicPr>
          <p:nvPr/>
        </p:nvPicPr>
        <p:blipFill>
          <a:blip r:embed="rId2" cstate="print"/>
          <a:srcRect/>
          <a:stretch>
            <a:fillRect/>
          </a:stretch>
        </p:blipFill>
        <p:spPr bwMode="auto">
          <a:xfrm>
            <a:off x="304800" y="228600"/>
            <a:ext cx="8229600" cy="6096000"/>
          </a:xfrm>
          <a:prstGeom prst="rect">
            <a:avLst/>
          </a:prstGeom>
          <a:noFill/>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40962" name="Picture 2" descr="C:\Users\Admin\Desktop\DU 2018 July-Dec\Software Engineering PPt\171.PNG"/>
          <p:cNvPicPr>
            <a:picLocks noChangeAspect="1" noChangeArrowheads="1"/>
          </p:cNvPicPr>
          <p:nvPr/>
        </p:nvPicPr>
        <p:blipFill>
          <a:blip r:embed="rId2" cstate="print"/>
          <a:srcRect/>
          <a:stretch>
            <a:fillRect/>
          </a:stretch>
        </p:blipFill>
        <p:spPr bwMode="auto">
          <a:xfrm>
            <a:off x="381000" y="304800"/>
            <a:ext cx="8305800" cy="4648200"/>
          </a:xfrm>
          <a:prstGeom prst="rect">
            <a:avLst/>
          </a:prstGeom>
          <a:noFill/>
        </p:spPr>
      </p:pic>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1986" name="Picture 2" descr="C:\Users\Admin\Desktop\DU 2018 July-Dec\Software Engineering PPt\172.PNG"/>
          <p:cNvPicPr>
            <a:picLocks noChangeAspect="1" noChangeArrowheads="1"/>
          </p:cNvPicPr>
          <p:nvPr/>
        </p:nvPicPr>
        <p:blipFill>
          <a:blip r:embed="rId2" cstate="print"/>
          <a:srcRect/>
          <a:stretch>
            <a:fillRect/>
          </a:stretch>
        </p:blipFill>
        <p:spPr bwMode="auto">
          <a:xfrm>
            <a:off x="304800" y="308497"/>
            <a:ext cx="8382000" cy="6397103"/>
          </a:xfrm>
          <a:prstGeom prst="rect">
            <a:avLst/>
          </a:prstGeom>
          <a:noFill/>
        </p:spPr>
      </p:pic>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3010" name="Picture 2" descr="C:\Users\Admin\Desktop\DU 2018 July-Dec\Software Engineering PPt\173.PNG"/>
          <p:cNvPicPr>
            <a:picLocks noChangeAspect="1" noChangeArrowheads="1"/>
          </p:cNvPicPr>
          <p:nvPr/>
        </p:nvPicPr>
        <p:blipFill>
          <a:blip r:embed="rId2" cstate="print"/>
          <a:srcRect/>
          <a:stretch>
            <a:fillRect/>
          </a:stretch>
        </p:blipFill>
        <p:spPr bwMode="auto">
          <a:xfrm>
            <a:off x="304800" y="228600"/>
            <a:ext cx="8153400" cy="3962400"/>
          </a:xfrm>
          <a:prstGeom prst="rect">
            <a:avLst/>
          </a:prstGeom>
          <a:noFill/>
        </p:spPr>
      </p:pic>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44034" name="Picture 2" descr="C:\Users\Admin\Desktop\DU 2018 July-Dec\Software Engineering PPt\174.PNG"/>
          <p:cNvPicPr>
            <a:picLocks noChangeAspect="1" noChangeArrowheads="1"/>
          </p:cNvPicPr>
          <p:nvPr/>
        </p:nvPicPr>
        <p:blipFill>
          <a:blip r:embed="rId2" cstate="print"/>
          <a:srcRect/>
          <a:stretch>
            <a:fillRect/>
          </a:stretch>
        </p:blipFill>
        <p:spPr bwMode="auto">
          <a:xfrm>
            <a:off x="304800" y="152400"/>
            <a:ext cx="8534400" cy="62484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2290" name="Picture 2" descr="C:\Users\Admin\Desktop\Software Engineering PPt\13.PNG"/>
          <p:cNvPicPr>
            <a:picLocks noChangeAspect="1" noChangeArrowheads="1"/>
          </p:cNvPicPr>
          <p:nvPr/>
        </p:nvPicPr>
        <p:blipFill>
          <a:blip r:embed="rId2" cstate="print"/>
          <a:srcRect/>
          <a:stretch>
            <a:fillRect/>
          </a:stretch>
        </p:blipFill>
        <p:spPr bwMode="auto">
          <a:xfrm>
            <a:off x="1" y="0"/>
            <a:ext cx="8686799" cy="6858000"/>
          </a:xfrm>
          <a:prstGeom prst="rect">
            <a:avLst/>
          </a:prstGeom>
          <a:noFill/>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5058" name="Picture 2" descr="C:\Users\Admin\Desktop\DU 2018 July-Dec\Software Engineering PPt\175.PNG"/>
          <p:cNvPicPr>
            <a:picLocks noChangeAspect="1" noChangeArrowheads="1"/>
          </p:cNvPicPr>
          <p:nvPr/>
        </p:nvPicPr>
        <p:blipFill>
          <a:blip r:embed="rId2" cstate="print"/>
          <a:srcRect/>
          <a:stretch>
            <a:fillRect/>
          </a:stretch>
        </p:blipFill>
        <p:spPr bwMode="auto">
          <a:xfrm>
            <a:off x="533982" y="457200"/>
            <a:ext cx="8000418" cy="5029200"/>
          </a:xfrm>
          <a:prstGeom prst="rect">
            <a:avLst/>
          </a:prstGeom>
          <a:noFill/>
        </p:spPr>
      </p:pic>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6082" name="Picture 2" descr="C:\Users\Admin\Desktop\DU 2018 July-Dec\Software Engineering PPt\176.PNG"/>
          <p:cNvPicPr>
            <a:picLocks noChangeAspect="1" noChangeArrowheads="1"/>
          </p:cNvPicPr>
          <p:nvPr/>
        </p:nvPicPr>
        <p:blipFill>
          <a:blip r:embed="rId2" cstate="print"/>
          <a:srcRect/>
          <a:stretch>
            <a:fillRect/>
          </a:stretch>
        </p:blipFill>
        <p:spPr bwMode="auto">
          <a:xfrm>
            <a:off x="381000" y="304800"/>
            <a:ext cx="7924800" cy="5638799"/>
          </a:xfrm>
          <a:prstGeom prst="rect">
            <a:avLst/>
          </a:prstGeom>
          <a:noFill/>
        </p:spPr>
      </p:pic>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7106" name="Picture 2" descr="C:\Users\Admin\Desktop\DU 2018 July-Dec\Software Engineering PPt\177.PNG"/>
          <p:cNvPicPr>
            <a:picLocks noChangeAspect="1" noChangeArrowheads="1"/>
          </p:cNvPicPr>
          <p:nvPr/>
        </p:nvPicPr>
        <p:blipFill>
          <a:blip r:embed="rId2" cstate="print"/>
          <a:srcRect/>
          <a:stretch>
            <a:fillRect/>
          </a:stretch>
        </p:blipFill>
        <p:spPr bwMode="auto">
          <a:xfrm>
            <a:off x="381000" y="152400"/>
            <a:ext cx="8077200" cy="5486399"/>
          </a:xfrm>
          <a:prstGeom prst="rect">
            <a:avLst/>
          </a:prstGeom>
          <a:noFill/>
        </p:spPr>
      </p:pic>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8130" name="Picture 2" descr="C:\Users\Admin\Desktop\DU 2018 July-Dec\Software Engineering PPt\179.PNG"/>
          <p:cNvPicPr>
            <a:picLocks noChangeAspect="1" noChangeArrowheads="1"/>
          </p:cNvPicPr>
          <p:nvPr/>
        </p:nvPicPr>
        <p:blipFill>
          <a:blip r:embed="rId2" cstate="print"/>
          <a:srcRect/>
          <a:stretch>
            <a:fillRect/>
          </a:stretch>
        </p:blipFill>
        <p:spPr bwMode="auto">
          <a:xfrm>
            <a:off x="228600" y="228600"/>
            <a:ext cx="8686800" cy="6096000"/>
          </a:xfrm>
          <a:prstGeom prst="rect">
            <a:avLst/>
          </a:prstGeom>
          <a:noFill/>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9154" name="Picture 2" descr="C:\Users\Admin\Desktop\DU 2018 July-Dec\Software Engineering PPt\180.PNG"/>
          <p:cNvPicPr>
            <a:picLocks noChangeAspect="1" noChangeArrowheads="1"/>
          </p:cNvPicPr>
          <p:nvPr/>
        </p:nvPicPr>
        <p:blipFill>
          <a:blip r:embed="rId2" cstate="print"/>
          <a:srcRect/>
          <a:stretch>
            <a:fillRect/>
          </a:stretch>
        </p:blipFill>
        <p:spPr bwMode="auto">
          <a:xfrm>
            <a:off x="457200" y="304800"/>
            <a:ext cx="8305800" cy="5638800"/>
          </a:xfrm>
          <a:prstGeom prst="rect">
            <a:avLst/>
          </a:prstGeom>
          <a:noFill/>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50178" name="Picture 2" descr="C:\Users\Admin\Desktop\DU 2018 July-Dec\Software Engineering PPt\190.PNG"/>
          <p:cNvPicPr>
            <a:picLocks noChangeAspect="1" noChangeArrowheads="1"/>
          </p:cNvPicPr>
          <p:nvPr/>
        </p:nvPicPr>
        <p:blipFill>
          <a:blip r:embed="rId2" cstate="print"/>
          <a:srcRect/>
          <a:stretch>
            <a:fillRect/>
          </a:stretch>
        </p:blipFill>
        <p:spPr bwMode="auto">
          <a:xfrm>
            <a:off x="533400" y="381000"/>
            <a:ext cx="8305800" cy="5410200"/>
          </a:xfrm>
          <a:prstGeom prst="rect">
            <a:avLst/>
          </a:prstGeom>
          <a:noFill/>
        </p:spPr>
      </p:pic>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51202" name="Picture 2" descr="C:\Users\Admin\Desktop\DU 2018 July-Dec\Software Engineering PPt\191.PNG"/>
          <p:cNvPicPr>
            <a:picLocks noChangeAspect="1" noChangeArrowheads="1"/>
          </p:cNvPicPr>
          <p:nvPr/>
        </p:nvPicPr>
        <p:blipFill>
          <a:blip r:embed="rId2" cstate="print"/>
          <a:srcRect/>
          <a:stretch>
            <a:fillRect/>
          </a:stretch>
        </p:blipFill>
        <p:spPr bwMode="auto">
          <a:xfrm>
            <a:off x="609600" y="304800"/>
            <a:ext cx="7848600" cy="2286000"/>
          </a:xfrm>
          <a:prstGeom prst="rect">
            <a:avLst/>
          </a:prstGeom>
          <a:noFill/>
        </p:spPr>
      </p:pic>
      <p:pic>
        <p:nvPicPr>
          <p:cNvPr id="51203" name="Picture 3" descr="C:\Users\Admin\Desktop\DU 2018 July-Dec\Software Engineering PPt\192.PNG"/>
          <p:cNvPicPr>
            <a:picLocks noChangeAspect="1" noChangeArrowheads="1"/>
          </p:cNvPicPr>
          <p:nvPr/>
        </p:nvPicPr>
        <p:blipFill>
          <a:blip r:embed="rId3" cstate="print"/>
          <a:srcRect/>
          <a:stretch>
            <a:fillRect/>
          </a:stretch>
        </p:blipFill>
        <p:spPr bwMode="auto">
          <a:xfrm>
            <a:off x="381000" y="2590800"/>
            <a:ext cx="8229600" cy="3962400"/>
          </a:xfrm>
          <a:prstGeom prst="rect">
            <a:avLst/>
          </a:prstGeom>
          <a:noFill/>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52226" name="Picture 2" descr="C:\Users\Admin\Desktop\DU 2018 July-Dec\Software Engineering PPt\193.PNG"/>
          <p:cNvPicPr>
            <a:picLocks noChangeAspect="1" noChangeArrowheads="1"/>
          </p:cNvPicPr>
          <p:nvPr/>
        </p:nvPicPr>
        <p:blipFill>
          <a:blip r:embed="rId2" cstate="print"/>
          <a:srcRect/>
          <a:stretch>
            <a:fillRect/>
          </a:stretch>
        </p:blipFill>
        <p:spPr bwMode="auto">
          <a:xfrm>
            <a:off x="304800" y="0"/>
            <a:ext cx="8077200" cy="4648200"/>
          </a:xfrm>
          <a:prstGeom prst="rect">
            <a:avLst/>
          </a:prstGeom>
          <a:noFill/>
        </p:spPr>
      </p:pic>
      <p:pic>
        <p:nvPicPr>
          <p:cNvPr id="52227" name="Picture 3" descr="C:\Users\Admin\Desktop\DU 2018 July-Dec\Software Engineering PPt\194.PNG"/>
          <p:cNvPicPr>
            <a:picLocks noChangeAspect="1" noChangeArrowheads="1"/>
          </p:cNvPicPr>
          <p:nvPr/>
        </p:nvPicPr>
        <p:blipFill>
          <a:blip r:embed="rId3" cstate="print"/>
          <a:srcRect/>
          <a:stretch>
            <a:fillRect/>
          </a:stretch>
        </p:blipFill>
        <p:spPr bwMode="auto">
          <a:xfrm>
            <a:off x="304800" y="4572000"/>
            <a:ext cx="8229600" cy="1438275"/>
          </a:xfrm>
          <a:prstGeom prst="rect">
            <a:avLst/>
          </a:prstGeom>
          <a:noFill/>
        </p:spPr>
      </p:pic>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457200"/>
            <a:ext cx="8077200" cy="6016752"/>
          </a:xfrm>
        </p:spPr>
        <p:txBody>
          <a:bodyPr/>
          <a:lstStyle/>
          <a:p>
            <a:r>
              <a:rPr lang="en-US" b="1" dirty="0" smtClean="0"/>
              <a:t>Requirements Validation:</a:t>
            </a:r>
          </a:p>
          <a:p>
            <a:pPr lvl="1"/>
            <a:endParaRPr lang="en-US" b="1" dirty="0" smtClean="0"/>
          </a:p>
          <a:p>
            <a:pPr lvl="1"/>
            <a:r>
              <a:rPr lang="en-US" b="1" dirty="0" smtClean="0"/>
              <a:t>Objective: To certify that the SRS document is an acceptable document of the system to be implemented.</a:t>
            </a:r>
          </a:p>
          <a:p>
            <a:endParaRPr lang="en-US" dirty="0" smtClean="0"/>
          </a:p>
          <a:p>
            <a:pPr lvl="1"/>
            <a:r>
              <a:rPr lang="en-US" b="1" dirty="0" smtClean="0"/>
              <a:t>Difference between Analysis and Validation:</a:t>
            </a:r>
          </a:p>
          <a:p>
            <a:pPr lvl="1"/>
            <a:endParaRPr lang="en-US" b="1" dirty="0" smtClean="0"/>
          </a:p>
          <a:p>
            <a:pPr lvl="2"/>
            <a:r>
              <a:rPr lang="en-US" dirty="0" smtClean="0"/>
              <a:t>Analysis works with raw requirements as elicited from the various stakeholders </a:t>
            </a:r>
          </a:p>
          <a:p>
            <a:pPr lvl="2"/>
            <a:r>
              <a:rPr lang="en-US" dirty="0" smtClean="0"/>
              <a:t>whereas validation works with a final draft of the SRS document with negotiated and agreed requirements.</a:t>
            </a: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990600"/>
            <a:ext cx="7467600" cy="5483352"/>
          </a:xfrm>
        </p:spPr>
        <p:txBody>
          <a:bodyPr/>
          <a:lstStyle/>
          <a:p>
            <a:pPr lvl="1"/>
            <a:r>
              <a:rPr lang="en-US" dirty="0" smtClean="0"/>
              <a:t>After the completion of the SRS document, we may like to check the document for:</a:t>
            </a:r>
          </a:p>
          <a:p>
            <a:pPr lvl="1"/>
            <a:endParaRPr lang="en-US" dirty="0" smtClean="0"/>
          </a:p>
          <a:p>
            <a:pPr lvl="2"/>
            <a:r>
              <a:rPr lang="en-US" dirty="0" smtClean="0"/>
              <a:t>Completeness and consistency</a:t>
            </a:r>
          </a:p>
          <a:p>
            <a:pPr lvl="2"/>
            <a:r>
              <a:rPr lang="en-US" dirty="0" smtClean="0"/>
              <a:t>Conformance to standards</a:t>
            </a:r>
          </a:p>
          <a:p>
            <a:pPr lvl="2"/>
            <a:r>
              <a:rPr lang="en-US" dirty="0" smtClean="0"/>
              <a:t>Requirements conflicts</a:t>
            </a:r>
          </a:p>
          <a:p>
            <a:pPr lvl="2"/>
            <a:r>
              <a:rPr lang="en-US" dirty="0" smtClean="0"/>
              <a:t>Technical errors</a:t>
            </a:r>
          </a:p>
          <a:p>
            <a:pPr lvl="2"/>
            <a:r>
              <a:rPr lang="en-US" dirty="0" smtClean="0"/>
              <a:t>Ambiguous requirements</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2590800"/>
            <a:ext cx="6019800" cy="758952"/>
          </a:xfrm>
        </p:spPr>
        <p:txBody>
          <a:bodyPr>
            <a:normAutofit/>
          </a:bodyPr>
          <a:lstStyle/>
          <a:p>
            <a:r>
              <a:rPr lang="en-US" b="1" dirty="0" smtClean="0">
                <a:solidFill>
                  <a:schemeClr val="tx1"/>
                </a:solidFill>
              </a:rPr>
              <a:t>INTRODUCTION</a:t>
            </a:r>
            <a:endParaRPr lang="en-US" b="1"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3314" name="Picture 2" descr="C:\Users\Admin\Desktop\Software Engineering PPt\14.PNG"/>
          <p:cNvPicPr>
            <a:picLocks noChangeAspect="1" noChangeArrowheads="1"/>
          </p:cNvPicPr>
          <p:nvPr/>
        </p:nvPicPr>
        <p:blipFill>
          <a:blip r:embed="rId2" cstate="print"/>
          <a:srcRect/>
          <a:stretch>
            <a:fillRect/>
          </a:stretch>
        </p:blipFill>
        <p:spPr bwMode="auto">
          <a:xfrm>
            <a:off x="0" y="0"/>
            <a:ext cx="8686800" cy="6858000"/>
          </a:xfrm>
          <a:prstGeom prst="rect">
            <a:avLst/>
          </a:prstGeom>
          <a:noFill/>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Admin\Desktop\DU 2018 July-Dec\Software Engineering PPt\115.PNG"/>
          <p:cNvPicPr>
            <a:picLocks noChangeAspect="1" noChangeArrowheads="1"/>
          </p:cNvPicPr>
          <p:nvPr/>
        </p:nvPicPr>
        <p:blipFill>
          <a:blip r:embed="rId2" cstate="print"/>
          <a:srcRect/>
          <a:stretch>
            <a:fillRect/>
          </a:stretch>
        </p:blipFill>
        <p:spPr bwMode="auto">
          <a:xfrm>
            <a:off x="609600" y="685800"/>
            <a:ext cx="8077200" cy="5638800"/>
          </a:xfrm>
          <a:prstGeom prst="rect">
            <a:avLst/>
          </a:prstGeom>
          <a:noFill/>
        </p:spPr>
      </p:pic>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81000"/>
            <a:ext cx="7924800" cy="6092952"/>
          </a:xfrm>
        </p:spPr>
        <p:txBody>
          <a:bodyPr/>
          <a:lstStyle/>
          <a:p>
            <a:pPr algn="just"/>
            <a:r>
              <a:rPr lang="en-US" b="1" dirty="0" smtClean="0"/>
              <a:t>Requirements Reviews: </a:t>
            </a:r>
          </a:p>
          <a:p>
            <a:pPr lvl="1" algn="just"/>
            <a:r>
              <a:rPr lang="en-US" dirty="0" smtClean="0"/>
              <a:t>A popular requirements validation technique where a group of people will read the SRS document and look for possible problems. </a:t>
            </a:r>
          </a:p>
          <a:p>
            <a:pPr algn="just"/>
            <a:endParaRPr lang="en-US" dirty="0"/>
          </a:p>
        </p:txBody>
      </p:sp>
      <p:pic>
        <p:nvPicPr>
          <p:cNvPr id="6146" name="Picture 2" descr="C:\Users\Admin\Desktop\DU 2018 July-Dec\Software Engineering PPt\116.PNG"/>
          <p:cNvPicPr>
            <a:picLocks noChangeAspect="1" noChangeArrowheads="1"/>
          </p:cNvPicPr>
          <p:nvPr/>
        </p:nvPicPr>
        <p:blipFill>
          <a:blip r:embed="rId2" cstate="print"/>
          <a:srcRect/>
          <a:stretch>
            <a:fillRect/>
          </a:stretch>
        </p:blipFill>
        <p:spPr bwMode="auto">
          <a:xfrm>
            <a:off x="685800" y="1981200"/>
            <a:ext cx="8001000" cy="4676775"/>
          </a:xfrm>
          <a:prstGeom prst="rect">
            <a:avLst/>
          </a:prstGeom>
          <a:noFill/>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81000"/>
            <a:ext cx="8077200" cy="6092952"/>
          </a:xfrm>
        </p:spPr>
        <p:txBody>
          <a:bodyPr>
            <a:normAutofit lnSpcReduction="10000"/>
          </a:bodyPr>
          <a:lstStyle/>
          <a:p>
            <a:pPr lvl="1"/>
            <a:r>
              <a:rPr lang="en-US" dirty="0" smtClean="0"/>
              <a:t>Plan Review</a:t>
            </a:r>
          </a:p>
          <a:p>
            <a:pPr lvl="2"/>
            <a:r>
              <a:rPr lang="en-US" dirty="0" smtClean="0"/>
              <a:t>Select review team, time and place</a:t>
            </a:r>
          </a:p>
          <a:p>
            <a:pPr lvl="2"/>
            <a:endParaRPr lang="en-US" dirty="0" smtClean="0"/>
          </a:p>
          <a:p>
            <a:pPr lvl="1"/>
            <a:r>
              <a:rPr lang="en-US" dirty="0" smtClean="0"/>
              <a:t>Distribute SRS document</a:t>
            </a:r>
          </a:p>
          <a:p>
            <a:pPr lvl="1"/>
            <a:endParaRPr lang="en-US" dirty="0" smtClean="0"/>
          </a:p>
          <a:p>
            <a:pPr lvl="1"/>
            <a:r>
              <a:rPr lang="en-US" dirty="0" smtClean="0"/>
              <a:t>Read SRS document</a:t>
            </a:r>
          </a:p>
          <a:p>
            <a:pPr lvl="2"/>
            <a:r>
              <a:rPr lang="en-US" dirty="0" smtClean="0"/>
              <a:t>To find conflicts, omissions, inconsistencies, deviations from standards and other problems.</a:t>
            </a:r>
          </a:p>
          <a:p>
            <a:pPr lvl="2"/>
            <a:endParaRPr lang="en-US" dirty="0" smtClean="0"/>
          </a:p>
          <a:p>
            <a:pPr lvl="1"/>
            <a:r>
              <a:rPr lang="en-US" dirty="0" smtClean="0"/>
              <a:t>Organize review meeting </a:t>
            </a:r>
          </a:p>
          <a:p>
            <a:pPr lvl="2"/>
            <a:r>
              <a:rPr lang="en-US" dirty="0" smtClean="0"/>
              <a:t>Problems are discussed</a:t>
            </a:r>
          </a:p>
          <a:p>
            <a:pPr lvl="2"/>
            <a:r>
              <a:rPr lang="en-US" dirty="0" smtClean="0"/>
              <a:t>Set of actions to address the problem is approved.</a:t>
            </a:r>
          </a:p>
          <a:p>
            <a:pPr lvl="2"/>
            <a:endParaRPr lang="en-US" dirty="0" smtClean="0"/>
          </a:p>
          <a:p>
            <a:pPr lvl="1"/>
            <a:r>
              <a:rPr lang="en-US" dirty="0" smtClean="0"/>
              <a:t>Follow-up actions</a:t>
            </a:r>
          </a:p>
          <a:p>
            <a:pPr lvl="2"/>
            <a:r>
              <a:rPr lang="en-US" dirty="0" smtClean="0"/>
              <a:t>Checks that the approved actions have been carried out.</a:t>
            </a:r>
          </a:p>
          <a:p>
            <a:pPr lvl="2"/>
            <a:endParaRPr lang="en-US" dirty="0" smtClean="0"/>
          </a:p>
          <a:p>
            <a:pPr lvl="1"/>
            <a:r>
              <a:rPr lang="en-US" dirty="0" smtClean="0"/>
              <a:t>Revise SRS document</a:t>
            </a:r>
          </a:p>
          <a:p>
            <a:pPr lvl="2"/>
            <a:r>
              <a:rPr lang="en-US" dirty="0" smtClean="0"/>
              <a:t>Revised to reflect the approved actions.</a:t>
            </a:r>
          </a:p>
          <a:p>
            <a:pPr lvl="2"/>
            <a:endParaRPr lang="en-US" dirty="0" smtClean="0"/>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7170" name="Picture 2" descr="C:\Users\Admin\Desktop\DU 2018 July-Dec\Software Engineering PPt\117.PNG"/>
          <p:cNvPicPr>
            <a:picLocks noChangeAspect="1" noChangeArrowheads="1"/>
          </p:cNvPicPr>
          <p:nvPr/>
        </p:nvPicPr>
        <p:blipFill>
          <a:blip r:embed="rId2" cstate="print"/>
          <a:srcRect/>
          <a:stretch>
            <a:fillRect/>
          </a:stretch>
        </p:blipFill>
        <p:spPr bwMode="auto">
          <a:xfrm>
            <a:off x="457201" y="685800"/>
            <a:ext cx="7424738" cy="5714999"/>
          </a:xfrm>
          <a:prstGeom prst="rect">
            <a:avLst/>
          </a:prstGeom>
          <a:noFill/>
        </p:spPr>
      </p:pic>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609600"/>
            <a:ext cx="7467600" cy="5864352"/>
          </a:xfrm>
        </p:spPr>
        <p:txBody>
          <a:bodyPr/>
          <a:lstStyle/>
          <a:p>
            <a:r>
              <a:rPr lang="en-US" dirty="0" smtClean="0"/>
              <a:t>Review Checklists</a:t>
            </a:r>
            <a:r>
              <a:rPr lang="en-US" dirty="0" smtClean="0"/>
              <a:t>:</a:t>
            </a:r>
          </a:p>
          <a:p>
            <a:endParaRPr lang="en-US" dirty="0" smtClean="0"/>
          </a:p>
          <a:p>
            <a:pPr lvl="1"/>
            <a:r>
              <a:rPr lang="en-US" dirty="0" smtClean="0"/>
              <a:t>Understandability</a:t>
            </a:r>
          </a:p>
          <a:p>
            <a:pPr lvl="1"/>
            <a:r>
              <a:rPr lang="en-US" dirty="0" smtClean="0"/>
              <a:t>Redundancy</a:t>
            </a:r>
          </a:p>
          <a:p>
            <a:pPr lvl="1"/>
            <a:r>
              <a:rPr lang="en-US" dirty="0" smtClean="0"/>
              <a:t>Completeness</a:t>
            </a:r>
          </a:p>
          <a:p>
            <a:pPr lvl="1"/>
            <a:r>
              <a:rPr lang="en-US" dirty="0" smtClean="0"/>
              <a:t>Ambiguity</a:t>
            </a:r>
          </a:p>
          <a:p>
            <a:pPr lvl="1"/>
            <a:r>
              <a:rPr lang="en-US" dirty="0" smtClean="0"/>
              <a:t>Consistency</a:t>
            </a:r>
          </a:p>
          <a:p>
            <a:pPr lvl="1"/>
            <a:r>
              <a:rPr lang="en-US" dirty="0" smtClean="0"/>
              <a:t>Conformance to Standards</a:t>
            </a:r>
          </a:p>
          <a:p>
            <a:pPr lvl="1"/>
            <a:r>
              <a:rPr lang="en-US" dirty="0" err="1" smtClean="0"/>
              <a:t>Tracebility</a:t>
            </a:r>
            <a:endParaRPr lang="en-US" dirty="0" smtClean="0"/>
          </a:p>
          <a:p>
            <a:endParaRPr lang="en-US" dirty="0"/>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685800"/>
            <a:ext cx="7467600" cy="5788152"/>
          </a:xfrm>
        </p:spPr>
        <p:txBody>
          <a:bodyPr/>
          <a:lstStyle/>
          <a:p>
            <a:pPr algn="just"/>
            <a:r>
              <a:rPr lang="en-US" b="1" dirty="0" smtClean="0"/>
              <a:t>Requirements Management:</a:t>
            </a:r>
          </a:p>
          <a:p>
            <a:pPr algn="just"/>
            <a:endParaRPr lang="en-US" b="1" dirty="0" smtClean="0"/>
          </a:p>
          <a:p>
            <a:pPr lvl="1" algn="just"/>
            <a:r>
              <a:rPr lang="en-US" dirty="0" smtClean="0"/>
              <a:t>It is the process of understanding and controlling changes to system requirements.</a:t>
            </a:r>
          </a:p>
          <a:p>
            <a:pPr lvl="1" algn="just"/>
            <a:endParaRPr lang="en-US" dirty="0" smtClean="0"/>
          </a:p>
          <a:p>
            <a:pPr lvl="1" algn="just"/>
            <a:r>
              <a:rPr lang="en-US" dirty="0" smtClean="0"/>
              <a:t>Most requirements are dependent on each other.</a:t>
            </a:r>
          </a:p>
          <a:p>
            <a:pPr lvl="2" algn="just"/>
            <a:r>
              <a:rPr lang="en-US" dirty="0" smtClean="0"/>
              <a:t>Hence, one change may have implications on other dependent requirements and thus make the task much more difficult and challenging.</a:t>
            </a: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685800"/>
            <a:ext cx="7467600" cy="5788152"/>
          </a:xfrm>
        </p:spPr>
        <p:txBody>
          <a:bodyPr/>
          <a:lstStyle/>
          <a:p>
            <a:r>
              <a:rPr lang="en-US" dirty="0" smtClean="0"/>
              <a:t>Requirements are broadly classified in two categories i.e., enduring and volatile.</a:t>
            </a:r>
          </a:p>
          <a:p>
            <a:endParaRPr lang="en-US" dirty="0" smtClean="0"/>
          </a:p>
          <a:p>
            <a:pPr lvl="1"/>
            <a:r>
              <a:rPr lang="en-US" dirty="0" smtClean="0"/>
              <a:t>Enduring requirements: These are core requirements and are related to main activity of the organization.</a:t>
            </a:r>
          </a:p>
          <a:p>
            <a:pPr lvl="2"/>
            <a:r>
              <a:rPr lang="en-US" dirty="0" smtClean="0"/>
              <a:t>Stable and not changed easily.</a:t>
            </a:r>
          </a:p>
          <a:p>
            <a:pPr lvl="2"/>
            <a:endParaRPr lang="en-US" dirty="0" smtClean="0"/>
          </a:p>
          <a:p>
            <a:pPr lvl="1"/>
            <a:r>
              <a:rPr lang="en-US" dirty="0" smtClean="0"/>
              <a:t>Volatile requirements: These requirements are likely to change during software development life cycle even after delivery of the product.</a:t>
            </a:r>
          </a:p>
          <a:p>
            <a:pPr lvl="2"/>
            <a:r>
              <a:rPr lang="en-US" dirty="0" smtClean="0"/>
              <a:t>Reasons for changes:</a:t>
            </a:r>
          </a:p>
          <a:p>
            <a:pPr lvl="3"/>
            <a:r>
              <a:rPr lang="en-US" dirty="0" smtClean="0"/>
              <a:t>Changes to the environment</a:t>
            </a:r>
          </a:p>
          <a:p>
            <a:pPr lvl="3"/>
            <a:r>
              <a:rPr lang="en-US" dirty="0" smtClean="0"/>
              <a:t>Changes in technology</a:t>
            </a:r>
          </a:p>
          <a:p>
            <a:pPr lvl="3"/>
            <a:r>
              <a:rPr lang="en-US" dirty="0" smtClean="0"/>
              <a:t>Changes in policies</a:t>
            </a:r>
          </a:p>
          <a:p>
            <a:pPr lvl="3"/>
            <a:r>
              <a:rPr lang="en-US" dirty="0" smtClean="0"/>
              <a:t>Changes in customer’s expectations</a:t>
            </a:r>
          </a:p>
          <a:p>
            <a:pPr lvl="2"/>
            <a:endParaRPr lang="en-US"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457200"/>
            <a:ext cx="7467600" cy="6016752"/>
          </a:xfrm>
        </p:spPr>
        <p:txBody>
          <a:bodyPr/>
          <a:lstStyle/>
          <a:p>
            <a:pPr algn="just"/>
            <a:r>
              <a:rPr lang="en-US" dirty="0" smtClean="0"/>
              <a:t>Requirements Management </a:t>
            </a:r>
            <a:r>
              <a:rPr lang="en-US" dirty="0" smtClean="0"/>
              <a:t>Planning</a:t>
            </a:r>
            <a:endParaRPr lang="en-US" dirty="0" smtClean="0"/>
          </a:p>
          <a:p>
            <a:pPr algn="just"/>
            <a:endParaRPr lang="en-US" dirty="0" smtClean="0"/>
          </a:p>
          <a:p>
            <a:pPr algn="just"/>
            <a:endParaRPr lang="en-US" dirty="0" smtClean="0"/>
          </a:p>
          <a:p>
            <a:pPr algn="just"/>
            <a:r>
              <a:rPr lang="en-US" dirty="0" smtClean="0"/>
              <a:t>Requirements Change </a:t>
            </a:r>
            <a:r>
              <a:rPr lang="en-US" dirty="0" smtClean="0"/>
              <a:t>Management</a:t>
            </a:r>
          </a:p>
          <a:p>
            <a:pPr lvl="1" algn="just"/>
            <a:r>
              <a:rPr lang="en-US" dirty="0" smtClean="0"/>
              <a:t>The requirements change process should include the following activities to be carried out when a change is needed in the requirements:</a:t>
            </a:r>
          </a:p>
          <a:p>
            <a:pPr lvl="2" algn="just"/>
            <a:r>
              <a:rPr lang="en-US" dirty="0" smtClean="0"/>
              <a:t>Allocating adequate resources( assignment of responsibilities)</a:t>
            </a:r>
          </a:p>
          <a:p>
            <a:pPr lvl="2" algn="just"/>
            <a:r>
              <a:rPr lang="en-US" dirty="0" smtClean="0"/>
              <a:t>Analysis of requirement changes  (management of changes)</a:t>
            </a:r>
          </a:p>
          <a:p>
            <a:pPr lvl="2" algn="just"/>
            <a:r>
              <a:rPr lang="en-US" dirty="0" smtClean="0"/>
              <a:t>Documenting requirements (Documentation)</a:t>
            </a:r>
          </a:p>
          <a:p>
            <a:pPr lvl="2" algn="just"/>
            <a:r>
              <a:rPr lang="en-US" dirty="0" smtClean="0"/>
              <a:t>Creating requirements trace throughput the project life cycle from inception to the final work products (requirements traceability)</a:t>
            </a:r>
          </a:p>
          <a:p>
            <a:pPr lvl="2" algn="just"/>
            <a:r>
              <a:rPr lang="en-US" dirty="0" smtClean="0"/>
              <a:t>Establishing team (communication of change)</a:t>
            </a:r>
          </a:p>
          <a:p>
            <a:pPr lvl="2" algn="just"/>
            <a:endParaRPr lang="en-US" dirty="0" smtClean="0"/>
          </a:p>
          <a:p>
            <a:pPr lvl="2" algn="just"/>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4338" name="Picture 2" descr="C:\Users\Admin\Desktop\Software Engineering PPt\15.PNG"/>
          <p:cNvPicPr>
            <a:picLocks noChangeAspect="1" noChangeArrowheads="1"/>
          </p:cNvPicPr>
          <p:nvPr/>
        </p:nvPicPr>
        <p:blipFill>
          <a:blip r:embed="rId2" cstate="print"/>
          <a:srcRect/>
          <a:stretch>
            <a:fillRect/>
          </a:stretch>
        </p:blipFill>
        <p:spPr bwMode="auto">
          <a:xfrm>
            <a:off x="0" y="0"/>
            <a:ext cx="8763000" cy="68580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5362" name="Picture 2" descr="C:\Users\Admin\Desktop\Software Engineering PPt\16.PNG"/>
          <p:cNvPicPr>
            <a:picLocks noChangeAspect="1" noChangeArrowheads="1"/>
          </p:cNvPicPr>
          <p:nvPr/>
        </p:nvPicPr>
        <p:blipFill>
          <a:blip r:embed="rId2" cstate="print"/>
          <a:srcRect/>
          <a:stretch>
            <a:fillRect/>
          </a:stretch>
        </p:blipFill>
        <p:spPr bwMode="auto">
          <a:xfrm>
            <a:off x="1" y="0"/>
            <a:ext cx="8763000" cy="685800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6386" name="Picture 2" descr="C:\Users\Admin\Desktop\Software Engineering PPt\17.PNG"/>
          <p:cNvPicPr>
            <a:picLocks noChangeAspect="1" noChangeArrowheads="1"/>
          </p:cNvPicPr>
          <p:nvPr/>
        </p:nvPicPr>
        <p:blipFill>
          <a:blip r:embed="rId2" cstate="print"/>
          <a:srcRect/>
          <a:stretch>
            <a:fillRect/>
          </a:stretch>
        </p:blipFill>
        <p:spPr bwMode="auto">
          <a:xfrm>
            <a:off x="1" y="0"/>
            <a:ext cx="8686800" cy="6857999"/>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8434" name="Picture 2" descr="C:\Users\Admin\Desktop\Software Engineering PPt\19.PNG"/>
          <p:cNvPicPr>
            <a:picLocks noChangeAspect="1" noChangeArrowheads="1"/>
          </p:cNvPicPr>
          <p:nvPr/>
        </p:nvPicPr>
        <p:blipFill>
          <a:blip r:embed="rId2" cstate="print"/>
          <a:srcRect/>
          <a:stretch>
            <a:fillRect/>
          </a:stretch>
        </p:blipFill>
        <p:spPr bwMode="auto">
          <a:xfrm>
            <a:off x="1" y="0"/>
            <a:ext cx="8686799" cy="685800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19458" name="Picture 2" descr="C:\Users\Admin\Desktop\Software Engineering PPt\20.PNG"/>
          <p:cNvPicPr>
            <a:picLocks noChangeAspect="1" noChangeArrowheads="1"/>
          </p:cNvPicPr>
          <p:nvPr/>
        </p:nvPicPr>
        <p:blipFill>
          <a:blip r:embed="rId2" cstate="print"/>
          <a:srcRect/>
          <a:stretch>
            <a:fillRect/>
          </a:stretch>
        </p:blipFill>
        <p:spPr bwMode="auto">
          <a:xfrm>
            <a:off x="0" y="0"/>
            <a:ext cx="8686800" cy="6858000"/>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0482" name="Picture 2" descr="C:\Users\Admin\Desktop\Software Engineering PPt\22.PNG"/>
          <p:cNvPicPr>
            <a:picLocks noChangeAspect="1" noChangeArrowheads="1"/>
          </p:cNvPicPr>
          <p:nvPr/>
        </p:nvPicPr>
        <p:blipFill>
          <a:blip r:embed="rId2" cstate="print"/>
          <a:srcRect/>
          <a:stretch>
            <a:fillRect/>
          </a:stretch>
        </p:blipFill>
        <p:spPr bwMode="auto">
          <a:xfrm>
            <a:off x="0" y="0"/>
            <a:ext cx="8686800" cy="68580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1506" name="Picture 2" descr="C:\Users\Admin\Desktop\Software Engineering PPt\23.PNG"/>
          <p:cNvPicPr>
            <a:picLocks noChangeAspect="1" noChangeArrowheads="1"/>
          </p:cNvPicPr>
          <p:nvPr/>
        </p:nvPicPr>
        <p:blipFill>
          <a:blip r:embed="rId2" cstate="print"/>
          <a:srcRect/>
          <a:stretch>
            <a:fillRect/>
          </a:stretch>
        </p:blipFill>
        <p:spPr bwMode="auto">
          <a:xfrm>
            <a:off x="0" y="0"/>
            <a:ext cx="8763000" cy="685800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2530" name="Picture 2" descr="C:\Users\Admin\Desktop\Software Engineering PPt\24.PNG"/>
          <p:cNvPicPr>
            <a:picLocks noChangeAspect="1" noChangeArrowheads="1"/>
          </p:cNvPicPr>
          <p:nvPr/>
        </p:nvPicPr>
        <p:blipFill>
          <a:blip r:embed="rId2" cstate="print"/>
          <a:srcRect/>
          <a:stretch>
            <a:fillRect/>
          </a:stretch>
        </p:blipFill>
        <p:spPr bwMode="auto">
          <a:xfrm>
            <a:off x="0" y="0"/>
            <a:ext cx="8686800" cy="685800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3554" name="Picture 2" descr="C:\Users\Admin\Desktop\Software Engineering PPt\25.PNG"/>
          <p:cNvPicPr>
            <a:picLocks noChangeAspect="1" noChangeArrowheads="1"/>
          </p:cNvPicPr>
          <p:nvPr/>
        </p:nvPicPr>
        <p:blipFill>
          <a:blip r:embed="rId2" cstate="print"/>
          <a:srcRect/>
          <a:stretch>
            <a:fillRect/>
          </a:stretch>
        </p:blipFill>
        <p:spPr bwMode="auto">
          <a:xfrm>
            <a:off x="0" y="0"/>
            <a:ext cx="8763000" cy="68580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Software Engineering?</a:t>
            </a:r>
            <a:endParaRPr lang="en-US" dirty="0"/>
          </a:p>
        </p:txBody>
      </p:sp>
      <p:sp>
        <p:nvSpPr>
          <p:cNvPr id="3" name="Content Placeholder 2"/>
          <p:cNvSpPr>
            <a:spLocks noGrp="1"/>
          </p:cNvSpPr>
          <p:nvPr>
            <p:ph sz="quarter" idx="1"/>
          </p:nvPr>
        </p:nvSpPr>
        <p:spPr/>
        <p:txBody>
          <a:bodyPr>
            <a:normAutofit/>
          </a:bodyPr>
          <a:lstStyle/>
          <a:p>
            <a:pPr algn="just"/>
            <a:r>
              <a:rPr lang="en-US" dirty="0" smtClean="0"/>
              <a:t>Fritz Bauer : “The establishment and use of sound engineering principles in order to obtain economically developed software that is reliable and works efficiently on real machines.”</a:t>
            </a:r>
          </a:p>
          <a:p>
            <a:pPr algn="just"/>
            <a:endParaRPr lang="en-US" dirty="0" smtClean="0"/>
          </a:p>
          <a:p>
            <a:pPr algn="just"/>
            <a:r>
              <a:rPr lang="en-US" dirty="0" smtClean="0"/>
              <a:t>Stephan </a:t>
            </a:r>
            <a:r>
              <a:rPr lang="en-US" dirty="0" err="1" smtClean="0"/>
              <a:t>Schach</a:t>
            </a:r>
            <a:r>
              <a:rPr lang="en-US" dirty="0" smtClean="0"/>
              <a:t>: “ A discipline whose aim is the production of quality software, software that is delivered on time, within budget, and that satisfies its requirements.”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4578" name="Picture 2" descr="C:\Users\Admin\Desktop\Software Engineering PPt\26.PNG"/>
          <p:cNvPicPr>
            <a:picLocks noChangeAspect="1" noChangeArrowheads="1"/>
          </p:cNvPicPr>
          <p:nvPr/>
        </p:nvPicPr>
        <p:blipFill>
          <a:blip r:embed="rId2" cstate="print"/>
          <a:srcRect/>
          <a:stretch>
            <a:fillRect/>
          </a:stretch>
        </p:blipFill>
        <p:spPr bwMode="auto">
          <a:xfrm>
            <a:off x="1" y="0"/>
            <a:ext cx="8686800" cy="6858000"/>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5602" name="Picture 2" descr="C:\Users\Admin\Desktop\Software Engineering PPt\27.PNG"/>
          <p:cNvPicPr>
            <a:picLocks noChangeAspect="1" noChangeArrowheads="1"/>
          </p:cNvPicPr>
          <p:nvPr/>
        </p:nvPicPr>
        <p:blipFill>
          <a:blip r:embed="rId2" cstate="print"/>
          <a:srcRect/>
          <a:stretch>
            <a:fillRect/>
          </a:stretch>
        </p:blipFill>
        <p:spPr bwMode="auto">
          <a:xfrm>
            <a:off x="0" y="0"/>
            <a:ext cx="8762999" cy="6858000"/>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6626" name="Picture 2" descr="C:\Users\Admin\Desktop\Software Engineering PPt\28.PNG"/>
          <p:cNvPicPr>
            <a:picLocks noChangeAspect="1" noChangeArrowheads="1"/>
          </p:cNvPicPr>
          <p:nvPr/>
        </p:nvPicPr>
        <p:blipFill>
          <a:blip r:embed="rId2" cstate="print"/>
          <a:srcRect/>
          <a:stretch>
            <a:fillRect/>
          </a:stretch>
        </p:blipFill>
        <p:spPr bwMode="auto">
          <a:xfrm>
            <a:off x="0" y="0"/>
            <a:ext cx="8763000" cy="6858000"/>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7650" name="Picture 2" descr="C:\Users\Admin\Desktop\Software Engineering PPt\29.PNG"/>
          <p:cNvPicPr>
            <a:picLocks noChangeAspect="1" noChangeArrowheads="1"/>
          </p:cNvPicPr>
          <p:nvPr/>
        </p:nvPicPr>
        <p:blipFill>
          <a:blip r:embed="rId2" cstate="print"/>
          <a:srcRect/>
          <a:stretch>
            <a:fillRect/>
          </a:stretch>
        </p:blipFill>
        <p:spPr bwMode="auto">
          <a:xfrm>
            <a:off x="1" y="0"/>
            <a:ext cx="8686800" cy="6858000"/>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9698" name="Picture 2" descr="C:\Users\Admin\Desktop\Software Engineering PPt\31.PNG"/>
          <p:cNvPicPr>
            <a:picLocks noChangeAspect="1" noChangeArrowheads="1"/>
          </p:cNvPicPr>
          <p:nvPr/>
        </p:nvPicPr>
        <p:blipFill>
          <a:blip r:embed="rId2" cstate="print"/>
          <a:srcRect/>
          <a:stretch>
            <a:fillRect/>
          </a:stretch>
        </p:blipFill>
        <p:spPr bwMode="auto">
          <a:xfrm>
            <a:off x="1" y="0"/>
            <a:ext cx="8686800" cy="6858000"/>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514600"/>
            <a:ext cx="7772400" cy="758952"/>
          </a:xfrm>
        </p:spPr>
        <p:txBody>
          <a:bodyPr/>
          <a:lstStyle/>
          <a:p>
            <a:r>
              <a:rPr lang="en-US" dirty="0" smtClean="0"/>
              <a:t>Software Life Cycle Models</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0722" name="Picture 2" descr="C:\Users\Admin\Desktop\Software Engineering PPt\32.PNG"/>
          <p:cNvPicPr>
            <a:picLocks noChangeAspect="1" noChangeArrowheads="1"/>
          </p:cNvPicPr>
          <p:nvPr/>
        </p:nvPicPr>
        <p:blipFill>
          <a:blip r:embed="rId2" cstate="print"/>
          <a:srcRect/>
          <a:stretch>
            <a:fillRect/>
          </a:stretch>
        </p:blipFill>
        <p:spPr bwMode="auto">
          <a:xfrm>
            <a:off x="152400" y="0"/>
            <a:ext cx="8610600" cy="6400800"/>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2770" name="Picture 2" descr="C:\Users\Admin\Desktop\Software Engineering PPt\34.PNG"/>
          <p:cNvPicPr>
            <a:picLocks noChangeAspect="1" noChangeArrowheads="1"/>
          </p:cNvPicPr>
          <p:nvPr/>
        </p:nvPicPr>
        <p:blipFill>
          <a:blip r:embed="rId2" cstate="print"/>
          <a:srcRect/>
          <a:stretch>
            <a:fillRect/>
          </a:stretch>
        </p:blipFill>
        <p:spPr bwMode="auto">
          <a:xfrm>
            <a:off x="228600" y="0"/>
            <a:ext cx="8534400" cy="670560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3794" name="Picture 2" descr="C:\Users\Admin\Desktop\Software Engineering PPt\35.PNG"/>
          <p:cNvPicPr>
            <a:picLocks noChangeAspect="1" noChangeArrowheads="1"/>
          </p:cNvPicPr>
          <p:nvPr/>
        </p:nvPicPr>
        <p:blipFill>
          <a:blip r:embed="rId2" cstate="print"/>
          <a:srcRect/>
          <a:stretch>
            <a:fillRect/>
          </a:stretch>
        </p:blipFill>
        <p:spPr bwMode="auto">
          <a:xfrm>
            <a:off x="152401" y="152400"/>
            <a:ext cx="8534400" cy="6553199"/>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1746" name="Picture 2" descr="C:\Users\Admin\Desktop\Software Engineering PPt\33.PNG"/>
          <p:cNvPicPr>
            <a:picLocks noChangeAspect="1" noChangeArrowheads="1"/>
          </p:cNvPicPr>
          <p:nvPr/>
        </p:nvPicPr>
        <p:blipFill>
          <a:blip r:embed="rId2" cstate="print"/>
          <a:srcRect/>
          <a:stretch>
            <a:fillRect/>
          </a:stretch>
        </p:blipFill>
        <p:spPr bwMode="auto">
          <a:xfrm>
            <a:off x="152401" y="228600"/>
            <a:ext cx="8610599" cy="647700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534400" cy="911352"/>
          </a:xfrm>
        </p:spPr>
        <p:txBody>
          <a:bodyPr>
            <a:normAutofit fontScale="90000"/>
          </a:bodyPr>
          <a:lstStyle/>
          <a:p>
            <a:r>
              <a:rPr lang="en-US" dirty="0" smtClean="0"/>
              <a:t/>
            </a:r>
            <a:br>
              <a:rPr lang="en-US" dirty="0" smtClean="0"/>
            </a:br>
            <a:r>
              <a:rPr lang="en-US" dirty="0" smtClean="0"/>
              <a:t/>
            </a:r>
            <a:br>
              <a:rPr lang="en-US" dirty="0" smtClean="0"/>
            </a:br>
            <a:r>
              <a:rPr lang="en-US" dirty="0" smtClean="0"/>
              <a:t/>
            </a:r>
            <a:br>
              <a:rPr lang="en-US" dirty="0" smtClean="0"/>
            </a:br>
            <a:r>
              <a:rPr lang="en-US" dirty="0" smtClean="0"/>
              <a:t>Project Management Statistics on Failure</a:t>
            </a:r>
            <a:br>
              <a:rPr lang="en-US" dirty="0" smtClean="0"/>
            </a:br>
            <a:endParaRPr lang="en-US" dirty="0"/>
          </a:p>
        </p:txBody>
      </p:sp>
      <p:sp>
        <p:nvSpPr>
          <p:cNvPr id="3" name="Content Placeholder 2"/>
          <p:cNvSpPr>
            <a:spLocks noGrp="1"/>
          </p:cNvSpPr>
          <p:nvPr>
            <p:ph sz="quarter" idx="1"/>
          </p:nvPr>
        </p:nvSpPr>
        <p:spPr/>
        <p:txBody>
          <a:bodyPr>
            <a:normAutofit fontScale="92500" lnSpcReduction="20000"/>
          </a:bodyPr>
          <a:lstStyle/>
          <a:p>
            <a:pPr algn="just">
              <a:buNone/>
            </a:pPr>
            <a:r>
              <a:rPr lang="en-US" dirty="0" smtClean="0"/>
              <a:t>	1. 70 percent of projects fail. [source: </a:t>
            </a:r>
            <a:r>
              <a:rPr lang="en-US" dirty="0" smtClean="0">
                <a:hlinkClick r:id="rId2"/>
              </a:rPr>
              <a:t>4 PM</a:t>
            </a:r>
            <a:r>
              <a:rPr lang="en-US" dirty="0" smtClean="0"/>
              <a:t>] </a:t>
            </a:r>
            <a:br>
              <a:rPr lang="en-US" dirty="0" smtClean="0"/>
            </a:br>
            <a:r>
              <a:rPr lang="en-US" dirty="0" smtClean="0"/>
              <a:t/>
            </a:r>
            <a:br>
              <a:rPr lang="en-US" dirty="0" smtClean="0"/>
            </a:br>
            <a:r>
              <a:rPr lang="en-US" dirty="0" smtClean="0"/>
              <a:t>2. The failure of IT costs the U.S. economy about $50-$150 billion annually. [source: </a:t>
            </a:r>
            <a:r>
              <a:rPr lang="en-US" dirty="0" smtClean="0">
                <a:hlinkClick r:id="rId3"/>
              </a:rPr>
              <a:t>Harvard Business Review</a:t>
            </a:r>
            <a:r>
              <a:rPr lang="en-US" dirty="0" smtClean="0"/>
              <a:t>] </a:t>
            </a:r>
            <a:br>
              <a:rPr lang="en-US" dirty="0" smtClean="0"/>
            </a:br>
            <a:r>
              <a:rPr lang="en-US" dirty="0" smtClean="0"/>
              <a:t/>
            </a:r>
            <a:br>
              <a:rPr lang="en-US" dirty="0" smtClean="0"/>
            </a:br>
            <a:r>
              <a:rPr lang="en-US" dirty="0" smtClean="0"/>
              <a:t>3. Just 40 percent of projects at IBM meet the company's three key goals (schedule, budget, and quality). [source: </a:t>
            </a:r>
            <a:r>
              <a:rPr lang="en-US" dirty="0" smtClean="0">
                <a:hlinkClick r:id="rId4"/>
              </a:rPr>
              <a:t>IBM</a:t>
            </a:r>
            <a:r>
              <a:rPr lang="en-US" dirty="0" smtClean="0"/>
              <a:t>] </a:t>
            </a:r>
            <a:br>
              <a:rPr lang="en-US" dirty="0" smtClean="0"/>
            </a:br>
            <a:r>
              <a:rPr lang="en-US" dirty="0" smtClean="0"/>
              <a:t/>
            </a:r>
            <a:br>
              <a:rPr lang="en-US" dirty="0" smtClean="0"/>
            </a:br>
            <a:r>
              <a:rPr lang="en-US" dirty="0" smtClean="0"/>
              <a:t>4. Three-quarter of projects fail because senior management doesn’t get involved. [source: </a:t>
            </a:r>
            <a:r>
              <a:rPr lang="en-US" dirty="0" err="1" smtClean="0">
                <a:hlinkClick r:id="rId5"/>
              </a:rPr>
              <a:t>Capterra</a:t>
            </a:r>
            <a:r>
              <a:rPr lang="en-US" dirty="0" smtClean="0"/>
              <a:t>] </a:t>
            </a:r>
            <a:br>
              <a:rPr lang="en-US" dirty="0" smtClean="0"/>
            </a:br>
            <a:r>
              <a:rPr lang="en-US" dirty="0" smtClean="0"/>
              <a:t/>
            </a:r>
            <a:br>
              <a:rPr lang="en-US" dirty="0" smtClean="0"/>
            </a:br>
            <a:r>
              <a:rPr lang="en-US" dirty="0" smtClean="0"/>
              <a:t>5. 17 percent of IT projects go so badly, they threaten the existence of the company. [source: </a:t>
            </a:r>
            <a:r>
              <a:rPr lang="en-US" dirty="0" smtClean="0">
                <a:hlinkClick r:id="rId6"/>
              </a:rPr>
              <a:t>McKinsey &amp; Company in conjunction with the University of Oxford</a:t>
            </a:r>
            <a:r>
              <a:rPr lang="en-US" dirty="0" smtClean="0"/>
              <a:t>] </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endParaRPr lang="en-US"/>
          </a:p>
        </p:txBody>
      </p:sp>
      <p:pic>
        <p:nvPicPr>
          <p:cNvPr id="34818" name="Picture 2" descr="C:\Users\Admin\Desktop\Software Engineering PPt\36.PNG"/>
          <p:cNvPicPr>
            <a:picLocks noChangeAspect="1" noChangeArrowheads="1"/>
          </p:cNvPicPr>
          <p:nvPr/>
        </p:nvPicPr>
        <p:blipFill>
          <a:blip r:embed="rId2" cstate="print"/>
          <a:srcRect/>
          <a:stretch>
            <a:fillRect/>
          </a:stretch>
        </p:blipFill>
        <p:spPr bwMode="auto">
          <a:xfrm>
            <a:off x="152400" y="0"/>
            <a:ext cx="8610600" cy="6857999"/>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endParaRPr lang="en-US" dirty="0"/>
          </a:p>
        </p:txBody>
      </p:sp>
      <p:pic>
        <p:nvPicPr>
          <p:cNvPr id="35842" name="Picture 2" descr="C:\Users\Admin\Desktop\Software Engineering PPt\37.PNG"/>
          <p:cNvPicPr>
            <a:picLocks noChangeAspect="1" noChangeArrowheads="1"/>
          </p:cNvPicPr>
          <p:nvPr/>
        </p:nvPicPr>
        <p:blipFill>
          <a:blip r:embed="rId2" cstate="print"/>
          <a:srcRect/>
          <a:stretch>
            <a:fillRect/>
          </a:stretch>
        </p:blipFill>
        <p:spPr bwMode="auto">
          <a:xfrm>
            <a:off x="1" y="228600"/>
            <a:ext cx="8762999" cy="6477000"/>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6866" name="Picture 2" descr="C:\Users\Admin\Desktop\Software Engineering PPt\38.PNG"/>
          <p:cNvPicPr>
            <a:picLocks noChangeAspect="1" noChangeArrowheads="1"/>
          </p:cNvPicPr>
          <p:nvPr/>
        </p:nvPicPr>
        <p:blipFill>
          <a:blip r:embed="rId2" cstate="print"/>
          <a:srcRect/>
          <a:stretch>
            <a:fillRect/>
          </a:stretch>
        </p:blipFill>
        <p:spPr bwMode="auto">
          <a:xfrm>
            <a:off x="0" y="228599"/>
            <a:ext cx="8763000" cy="6373091"/>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dirty="0" smtClean="0"/>
              <a:t>Increment models</a:t>
            </a:r>
            <a:endParaRPr lang="en-US" dirty="0"/>
          </a:p>
        </p:txBody>
      </p:sp>
      <p:sp>
        <p:nvSpPr>
          <p:cNvPr id="3" name="Content Placeholder 2"/>
          <p:cNvSpPr>
            <a:spLocks noGrp="1"/>
          </p:cNvSpPr>
          <p:nvPr>
            <p:ph sz="quarter" idx="1"/>
          </p:nvPr>
        </p:nvSpPr>
        <p:spPr>
          <a:xfrm>
            <a:off x="457200" y="1295400"/>
            <a:ext cx="8229600" cy="5178552"/>
          </a:xfrm>
        </p:spPr>
        <p:txBody>
          <a:bodyPr>
            <a:normAutofit fontScale="92500"/>
          </a:bodyPr>
          <a:lstStyle/>
          <a:p>
            <a:pPr algn="just"/>
            <a:r>
              <a:rPr lang="en-US" dirty="0" smtClean="0"/>
              <a:t>Increment process models are effective in the situations where requirements are defined precisely and there is no confusion about the functionality of the final product.</a:t>
            </a:r>
          </a:p>
          <a:p>
            <a:pPr algn="just"/>
            <a:endParaRPr lang="en-US" dirty="0" smtClean="0"/>
          </a:p>
          <a:p>
            <a:pPr algn="just"/>
            <a:r>
              <a:rPr lang="en-US" dirty="0" smtClean="0"/>
              <a:t>After every cycle, a usable product is given to the customer.</a:t>
            </a:r>
          </a:p>
          <a:p>
            <a:pPr algn="just"/>
            <a:endParaRPr lang="en-US" dirty="0" smtClean="0"/>
          </a:p>
          <a:p>
            <a:pPr algn="just"/>
            <a:r>
              <a:rPr lang="en-US" dirty="0" smtClean="0"/>
              <a:t>Popular particularly when we have to quickly deliver a limited functionality.</a:t>
            </a:r>
          </a:p>
          <a:p>
            <a:pPr algn="just"/>
            <a:endParaRPr lang="en-US" dirty="0" smtClean="0"/>
          </a:p>
          <a:p>
            <a:pPr algn="just"/>
            <a:r>
              <a:rPr lang="en-US" dirty="0" smtClean="0"/>
              <a:t>Types:</a:t>
            </a:r>
          </a:p>
          <a:p>
            <a:pPr lvl="1" algn="just"/>
            <a:r>
              <a:rPr lang="en-US" dirty="0" smtClean="0"/>
              <a:t>Iterative Enhancement Model</a:t>
            </a:r>
          </a:p>
          <a:p>
            <a:pPr lvl="1" algn="just"/>
            <a:r>
              <a:rPr lang="en-US" dirty="0" smtClean="0"/>
              <a:t>The Rapid Application Development (RAD) Model</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685800"/>
            <a:ext cx="7467600" cy="5788152"/>
          </a:xfrm>
        </p:spPr>
        <p:txBody>
          <a:bodyPr/>
          <a:lstStyle/>
          <a:p>
            <a:pPr algn="just"/>
            <a:r>
              <a:rPr lang="en-US" dirty="0" smtClean="0"/>
              <a:t>Iterative Enhancement Model	</a:t>
            </a:r>
          </a:p>
          <a:p>
            <a:pPr algn="just"/>
            <a:endParaRPr lang="en-US" dirty="0" smtClean="0"/>
          </a:p>
          <a:p>
            <a:pPr lvl="1" algn="just"/>
            <a:r>
              <a:rPr lang="en-US" dirty="0" smtClean="0"/>
              <a:t>This model has the same phases as the waterfall model, but with fewer restrictions.</a:t>
            </a:r>
          </a:p>
          <a:p>
            <a:pPr lvl="1" algn="just"/>
            <a:endParaRPr lang="en-US" dirty="0" smtClean="0"/>
          </a:p>
          <a:p>
            <a:pPr lvl="1" algn="just"/>
            <a:r>
              <a:rPr lang="en-US" dirty="0" smtClean="0"/>
              <a:t>Generally the phases occur in the same order as in the waterfall model, but they may be conducted in several cycles.</a:t>
            </a:r>
          </a:p>
          <a:p>
            <a:pPr lvl="1" algn="just"/>
            <a:endParaRPr lang="en-US" dirty="0" smtClean="0"/>
          </a:p>
          <a:p>
            <a:pPr lvl="1" algn="just"/>
            <a:r>
              <a:rPr lang="en-US" dirty="0" smtClean="0"/>
              <a:t>Usable product is released at the end of each cycle, with each release providing additional functionality.</a:t>
            </a:r>
          </a:p>
          <a:p>
            <a:pPr lvl="1"/>
            <a:endParaRPr lang="en-US" dirty="0" smtClean="0"/>
          </a:p>
          <a:p>
            <a:pPr lvl="1"/>
            <a:endParaRPr lang="en-US" dirty="0" smtClean="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838200"/>
            <a:ext cx="8153400" cy="5635752"/>
          </a:xfrm>
        </p:spPr>
        <p:txBody>
          <a:bodyPr/>
          <a:lstStyle/>
          <a:p>
            <a:pPr algn="just"/>
            <a:r>
              <a:rPr lang="en-US" dirty="0" smtClean="0"/>
              <a:t>Customers and developers specify as many requirements as possible and prepare a SRS document.</a:t>
            </a:r>
          </a:p>
          <a:p>
            <a:pPr algn="just"/>
            <a:endParaRPr lang="en-US" dirty="0" smtClean="0"/>
          </a:p>
          <a:p>
            <a:pPr algn="just"/>
            <a:r>
              <a:rPr lang="en-US" dirty="0" smtClean="0"/>
              <a:t>Developers and customers then prioritize these requirements.</a:t>
            </a:r>
          </a:p>
          <a:p>
            <a:pPr algn="just"/>
            <a:endParaRPr lang="en-US" dirty="0" smtClean="0"/>
          </a:p>
          <a:p>
            <a:pPr algn="just"/>
            <a:r>
              <a:rPr lang="en-US" dirty="0" smtClean="0"/>
              <a:t>Developers implement the specified requirements in one or more cycles of design, implementation and test based on the defined priorities.</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04800"/>
            <a:ext cx="7467600" cy="6169152"/>
          </a:xfrm>
        </p:spPr>
        <p:txBody>
          <a:bodyPr/>
          <a:lstStyle/>
          <a:p>
            <a:pPr algn="just"/>
            <a:r>
              <a:rPr lang="en-US" dirty="0" smtClean="0"/>
              <a:t>In contrast to waterfall model, this model does deliver an operational quality product at each release, but one that satisfies only a subset of the customer’s requirements. </a:t>
            </a:r>
          </a:p>
          <a:p>
            <a:pPr algn="just"/>
            <a:endParaRPr lang="en-US" dirty="0" smtClean="0"/>
          </a:p>
          <a:p>
            <a:pPr algn="just"/>
            <a:r>
              <a:rPr lang="en-US" dirty="0" smtClean="0"/>
              <a:t>The complete product is divided into releases, and the developer delivers the product release by release. </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Desktop\DU 2018 July-Dec\Software Engineering PPt\Iterative-Enhancement-Model.jpg"/>
          <p:cNvPicPr>
            <a:picLocks noChangeAspect="1" noChangeArrowheads="1"/>
          </p:cNvPicPr>
          <p:nvPr/>
        </p:nvPicPr>
        <p:blipFill>
          <a:blip r:embed="rId2" cstate="print"/>
          <a:srcRect/>
          <a:stretch>
            <a:fillRect/>
          </a:stretch>
        </p:blipFill>
        <p:spPr bwMode="auto">
          <a:xfrm>
            <a:off x="228600" y="0"/>
            <a:ext cx="8534400" cy="5715000"/>
          </a:xfrm>
          <a:prstGeom prst="rect">
            <a:avLst/>
          </a:prstGeom>
          <a:noFill/>
        </p:spPr>
      </p:pic>
      <p:sp>
        <p:nvSpPr>
          <p:cNvPr id="7" name="TextBox 6"/>
          <p:cNvSpPr txBox="1"/>
          <p:nvPr/>
        </p:nvSpPr>
        <p:spPr>
          <a:xfrm>
            <a:off x="838200" y="5943600"/>
            <a:ext cx="7239000" cy="369332"/>
          </a:xfrm>
          <a:prstGeom prst="rect">
            <a:avLst/>
          </a:prstGeom>
          <a:noFill/>
        </p:spPr>
        <p:txBody>
          <a:bodyPr wrap="square" rtlCol="0">
            <a:spAutoFit/>
          </a:bodyPr>
          <a:lstStyle/>
          <a:p>
            <a:r>
              <a:rPr lang="en-US" dirty="0" smtClean="0"/>
              <a:t>Fig: Iterative Enhancement Model</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685800"/>
            <a:ext cx="7467600" cy="5788152"/>
          </a:xfrm>
        </p:spPr>
        <p:txBody>
          <a:bodyPr/>
          <a:lstStyle/>
          <a:p>
            <a:pPr algn="just"/>
            <a:r>
              <a:rPr lang="en-US" dirty="0" smtClean="0"/>
              <a:t>The Rapid Application Development(RAD) model</a:t>
            </a:r>
          </a:p>
          <a:p>
            <a:pPr lvl="1" algn="just"/>
            <a:r>
              <a:rPr lang="en-US" dirty="0" smtClean="0"/>
              <a:t>Developed by IBM in the 1980s </a:t>
            </a:r>
          </a:p>
          <a:p>
            <a:pPr lvl="1" algn="just"/>
            <a:endParaRPr lang="en-US" dirty="0" smtClean="0"/>
          </a:p>
          <a:p>
            <a:pPr lvl="1" algn="just"/>
            <a:r>
              <a:rPr lang="en-US" dirty="0" smtClean="0"/>
              <a:t>Here, user involvement is essential from requirement phase to delivery of the product. </a:t>
            </a:r>
          </a:p>
          <a:p>
            <a:pPr lvl="1" algn="just"/>
            <a:endParaRPr lang="en-US" dirty="0" smtClean="0"/>
          </a:p>
          <a:p>
            <a:pPr lvl="1" algn="just"/>
            <a:r>
              <a:rPr lang="en-US" dirty="0" smtClean="0"/>
              <a:t>The continuous user participation ensures the involvement of user’s expectations and perspective in requirements elicitation, analysis and design of the system.</a:t>
            </a:r>
          </a:p>
          <a:p>
            <a:pPr lvl="1"/>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0"/>
            <a:ext cx="7696200" cy="6473952"/>
          </a:xfrm>
        </p:spPr>
        <p:txBody>
          <a:bodyPr/>
          <a:lstStyle/>
          <a:p>
            <a:pPr algn="just"/>
            <a:r>
              <a:rPr lang="en-US" dirty="0" smtClean="0"/>
              <a:t>The process is started with building a rapid prototype and is given to user for evaluation.</a:t>
            </a:r>
          </a:p>
          <a:p>
            <a:pPr algn="just"/>
            <a:endParaRPr lang="en-US" dirty="0" smtClean="0"/>
          </a:p>
          <a:p>
            <a:pPr algn="just"/>
            <a:r>
              <a:rPr lang="en-US" dirty="0" smtClean="0"/>
              <a:t>The user feedback is obtained and the prototype is refined.</a:t>
            </a:r>
          </a:p>
          <a:p>
            <a:pPr algn="just"/>
            <a:endParaRPr lang="en-US" dirty="0" smtClean="0"/>
          </a:p>
          <a:p>
            <a:pPr algn="just"/>
            <a:r>
              <a:rPr lang="en-US" dirty="0" smtClean="0"/>
              <a:t>The process continues, till the requirements are finalized.</a:t>
            </a:r>
          </a:p>
          <a:p>
            <a:pPr algn="just"/>
            <a:endParaRPr lang="en-US" dirty="0" smtClean="0"/>
          </a:p>
          <a:p>
            <a:pPr algn="just"/>
            <a:r>
              <a:rPr lang="en-US" dirty="0" smtClean="0"/>
              <a:t>Group techniques such as FAST, QFD, Brainstorming Sessions can be used.</a:t>
            </a:r>
            <a:endParaRPr lang="en-US" dirty="0"/>
          </a:p>
        </p:txBody>
      </p:sp>
      <p:pic>
        <p:nvPicPr>
          <p:cNvPr id="1026" name="Picture 2" descr="C:\Users\Admin\Desktop\DU 2018 July-Dec\Software Engineering PPt\40.PNG"/>
          <p:cNvPicPr>
            <a:picLocks noChangeAspect="1" noChangeArrowheads="1"/>
          </p:cNvPicPr>
          <p:nvPr/>
        </p:nvPicPr>
        <p:blipFill>
          <a:blip r:embed="rId2" cstate="print"/>
          <a:srcRect/>
          <a:stretch>
            <a:fillRect/>
          </a:stretch>
        </p:blipFill>
        <p:spPr bwMode="auto">
          <a:xfrm>
            <a:off x="685800" y="4572000"/>
            <a:ext cx="7088187" cy="2028825"/>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0" y="381000"/>
            <a:ext cx="8503920" cy="5257800"/>
          </a:xfrm>
        </p:spPr>
        <p:txBody>
          <a:bodyPr>
            <a:normAutofit/>
          </a:bodyPr>
          <a:lstStyle/>
          <a:p>
            <a:pPr>
              <a:buNone/>
            </a:pPr>
            <a:r>
              <a:rPr lang="en-US" dirty="0" smtClean="0"/>
              <a:t>	</a:t>
            </a:r>
            <a:br>
              <a:rPr lang="en-US" dirty="0" smtClean="0"/>
            </a:br>
            <a:r>
              <a:rPr lang="en-US" dirty="0" smtClean="0"/>
              <a:t/>
            </a:r>
            <a:br>
              <a:rPr lang="en-US" dirty="0" smtClean="0"/>
            </a:br>
            <a:r>
              <a:rPr lang="en-US" dirty="0" smtClean="0"/>
              <a:t>6. Only 2.5 percent of companies successfully complete 100 percent of their projects. [source: </a:t>
            </a:r>
            <a:r>
              <a:rPr lang="en-US" dirty="0" smtClean="0">
                <a:hlinkClick r:id="rId2"/>
              </a:rPr>
              <a:t>Gallup</a:t>
            </a:r>
            <a:r>
              <a:rPr lang="en-US" dirty="0" smtClean="0"/>
              <a:t>]</a:t>
            </a:r>
          </a:p>
          <a:p>
            <a:pPr>
              <a:buNone/>
            </a:pPr>
            <a:r>
              <a:rPr lang="en-US" dirty="0" smtClean="0"/>
              <a:t/>
            </a:r>
            <a:br>
              <a:rPr lang="en-US" dirty="0" smtClean="0"/>
            </a:br>
            <a:r>
              <a:rPr lang="en-US" dirty="0" smtClean="0"/>
              <a:t/>
            </a:r>
            <a:br>
              <a:rPr lang="en-US" dirty="0" smtClean="0"/>
            </a:br>
            <a:r>
              <a:rPr lang="en-US" dirty="0" smtClean="0"/>
              <a:t>7. 57 percent of projects fail due to breakdown in communications. [source: </a:t>
            </a:r>
            <a:r>
              <a:rPr lang="en-US" dirty="0" smtClean="0">
                <a:hlinkClick r:id="rId3"/>
              </a:rPr>
              <a:t>IT Cortex</a:t>
            </a:r>
            <a:r>
              <a:rPr lang="en-US" dirty="0" smtClean="0"/>
              <a:t>]</a:t>
            </a:r>
            <a:br>
              <a:rPr lang="en-US" dirty="0" smtClean="0"/>
            </a:br>
            <a:endParaRPr lang="en-US" dirty="0" smtClean="0"/>
          </a:p>
          <a:p>
            <a:pPr>
              <a:buNone/>
            </a:pP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lstStyle/>
          <a:p>
            <a:r>
              <a:rPr lang="en-US" dirty="0" smtClean="0"/>
              <a:t>Evolutionary process models</a:t>
            </a:r>
            <a:endParaRPr lang="en-US" dirty="0"/>
          </a:p>
        </p:txBody>
      </p:sp>
      <p:sp>
        <p:nvSpPr>
          <p:cNvPr id="3" name="Content Placeholder 2"/>
          <p:cNvSpPr>
            <a:spLocks noGrp="1"/>
          </p:cNvSpPr>
          <p:nvPr>
            <p:ph sz="quarter" idx="1"/>
          </p:nvPr>
        </p:nvSpPr>
        <p:spPr>
          <a:xfrm>
            <a:off x="457200" y="1295400"/>
            <a:ext cx="8001000" cy="5178552"/>
          </a:xfrm>
        </p:spPr>
        <p:txBody>
          <a:bodyPr>
            <a:normAutofit/>
          </a:bodyPr>
          <a:lstStyle/>
          <a:p>
            <a:pPr algn="just"/>
            <a:r>
              <a:rPr lang="en-US" dirty="0" smtClean="0"/>
              <a:t>Resembles iterative enhancement model in the sense that the product is developed in parts. </a:t>
            </a:r>
          </a:p>
          <a:p>
            <a:pPr algn="just"/>
            <a:endParaRPr lang="en-US" dirty="0" smtClean="0"/>
          </a:p>
          <a:p>
            <a:pPr lvl="1" algn="just"/>
            <a:r>
              <a:rPr lang="en-US" dirty="0" smtClean="0"/>
              <a:t>But different in the sense that this does not require a useable product at the end of each cycle.</a:t>
            </a:r>
          </a:p>
          <a:p>
            <a:pPr algn="just"/>
            <a:endParaRPr lang="en-US" dirty="0" smtClean="0"/>
          </a:p>
          <a:p>
            <a:pPr algn="just"/>
            <a:r>
              <a:rPr lang="en-US" dirty="0" smtClean="0"/>
              <a:t>Here, requirements are implemented by category rather than by priority.</a:t>
            </a:r>
          </a:p>
          <a:p>
            <a:endParaRPr lang="en-US" dirty="0" smtClean="0"/>
          </a:p>
          <a:p>
            <a:r>
              <a:rPr lang="en-US" dirty="0" smtClean="0"/>
              <a:t>Types: </a:t>
            </a:r>
          </a:p>
          <a:p>
            <a:pPr lvl="1"/>
            <a:r>
              <a:rPr lang="en-US" dirty="0" smtClean="0"/>
              <a:t>Prototyping Model</a:t>
            </a:r>
          </a:p>
          <a:p>
            <a:pPr lvl="1"/>
            <a:r>
              <a:rPr lang="en-US" dirty="0" smtClean="0"/>
              <a:t>Spiral Model</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077200" cy="6245352"/>
          </a:xfrm>
        </p:spPr>
        <p:txBody>
          <a:bodyPr>
            <a:normAutofit fontScale="92500"/>
          </a:bodyPr>
          <a:lstStyle/>
          <a:p>
            <a:pPr algn="just"/>
            <a:r>
              <a:rPr lang="en-US" dirty="0" smtClean="0"/>
              <a:t>Prototype Model</a:t>
            </a:r>
          </a:p>
          <a:p>
            <a:pPr algn="just"/>
            <a:endParaRPr lang="en-US" dirty="0" smtClean="0"/>
          </a:p>
          <a:p>
            <a:pPr lvl="1" algn="just"/>
            <a:r>
              <a:rPr lang="en-US" dirty="0" smtClean="0"/>
              <a:t>This model overcomes the disadvantage of delay in discovery of serious errors which is faced in waterfall model.</a:t>
            </a:r>
          </a:p>
          <a:p>
            <a:pPr lvl="1" algn="just"/>
            <a:endParaRPr lang="en-US" dirty="0" smtClean="0"/>
          </a:p>
          <a:p>
            <a:pPr lvl="1" algn="just"/>
            <a:r>
              <a:rPr lang="en-US" dirty="0" smtClean="0"/>
              <a:t>Here, we first develop a working prototype of the software instead of developing the actual software.</a:t>
            </a:r>
          </a:p>
          <a:p>
            <a:pPr lvl="1" algn="just"/>
            <a:endParaRPr lang="en-US" dirty="0" smtClean="0"/>
          </a:p>
          <a:p>
            <a:pPr lvl="1" algn="just"/>
            <a:r>
              <a:rPr lang="en-US" dirty="0" smtClean="0"/>
              <a:t>The working prototype is developed as per current available requirements.</a:t>
            </a:r>
          </a:p>
          <a:p>
            <a:pPr lvl="1" algn="just"/>
            <a:endParaRPr lang="en-US" dirty="0" smtClean="0"/>
          </a:p>
          <a:p>
            <a:pPr lvl="1" algn="just"/>
            <a:r>
              <a:rPr lang="en-US" dirty="0" smtClean="0"/>
              <a:t>The developers use this prototype to refine the requirements and prepare the final specification document.</a:t>
            </a:r>
          </a:p>
          <a:p>
            <a:pPr lvl="1" algn="just"/>
            <a:endParaRPr lang="en-US" dirty="0" smtClean="0"/>
          </a:p>
          <a:p>
            <a:pPr lvl="1" algn="just"/>
            <a:r>
              <a:rPr lang="en-US" dirty="0" smtClean="0"/>
              <a:t>Because the working prototype has been evaluated by the customer, it is reasonable to expect that the resulting specification document will be correct.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pPr>
              <a:buNone/>
            </a:pPr>
            <a:endParaRPr lang="en-US" dirty="0"/>
          </a:p>
        </p:txBody>
      </p:sp>
      <p:pic>
        <p:nvPicPr>
          <p:cNvPr id="2050" name="Picture 2" descr="C:\Users\Admin\Desktop\DU 2018 July-Dec\Software Engineering PPt\prototype.jpg"/>
          <p:cNvPicPr>
            <a:picLocks noChangeAspect="1" noChangeArrowheads="1"/>
          </p:cNvPicPr>
          <p:nvPr/>
        </p:nvPicPr>
        <p:blipFill>
          <a:blip r:embed="rId2" cstate="print"/>
          <a:srcRect/>
          <a:stretch>
            <a:fillRect/>
          </a:stretch>
        </p:blipFill>
        <p:spPr bwMode="auto">
          <a:xfrm>
            <a:off x="533400" y="381000"/>
            <a:ext cx="7391400" cy="6172200"/>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33400"/>
            <a:ext cx="8001000" cy="5940552"/>
          </a:xfrm>
        </p:spPr>
        <p:txBody>
          <a:bodyPr/>
          <a:lstStyle/>
          <a:p>
            <a:r>
              <a:rPr lang="en-US" dirty="0" smtClean="0"/>
              <a:t>Spiral Model</a:t>
            </a:r>
          </a:p>
          <a:p>
            <a:endParaRPr lang="en-US" dirty="0" smtClean="0"/>
          </a:p>
          <a:p>
            <a:pPr lvl="1" algn="just"/>
            <a:r>
              <a:rPr lang="en-US" dirty="0" smtClean="0"/>
              <a:t>Problem with traditional software process models is that they do not deal sufficiently with the uncertainty.</a:t>
            </a:r>
          </a:p>
          <a:p>
            <a:pPr lvl="1" algn="just"/>
            <a:endParaRPr lang="en-US" dirty="0" smtClean="0"/>
          </a:p>
          <a:p>
            <a:pPr lvl="1" algn="just"/>
            <a:r>
              <a:rPr lang="en-US" dirty="0" smtClean="0"/>
              <a:t>Important software projects have failed because project risks were neglected and nobody was prepared when something unforeseen happened.</a:t>
            </a:r>
          </a:p>
          <a:p>
            <a:pPr lvl="1" algn="just"/>
            <a:endParaRPr lang="en-US" dirty="0" smtClean="0"/>
          </a:p>
          <a:p>
            <a:pPr lvl="1" algn="just"/>
            <a:r>
              <a:rPr lang="en-US" dirty="0" smtClean="0"/>
              <a:t>Barry </a:t>
            </a:r>
            <a:r>
              <a:rPr lang="en-US" dirty="0" err="1" smtClean="0"/>
              <a:t>Bohem</a:t>
            </a:r>
            <a:r>
              <a:rPr lang="en-US" dirty="0" smtClean="0"/>
              <a:t> recognized this and tried to incorporate the “project risk” factor into a life cycle model which resulted in the spiral model.</a:t>
            </a:r>
          </a:p>
          <a:p>
            <a:pPr lvl="1"/>
            <a:endParaRPr lang="en-US" dirty="0" smtClean="0"/>
          </a:p>
          <a:p>
            <a:pPr lvl="1"/>
            <a:endParaRPr lang="en-US" dirty="0" smtClean="0"/>
          </a:p>
          <a:p>
            <a:pPr lvl="1"/>
            <a:endParaRPr lang="en-US" dirty="0" smtClean="0"/>
          </a:p>
          <a:p>
            <a:pPr lvl="1">
              <a:buNone/>
            </a:pPr>
            <a:endParaRPr lang="en-US" dirty="0" smtClean="0"/>
          </a:p>
          <a:p>
            <a:pPr lvl="1">
              <a:buNone/>
            </a:pP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838200"/>
            <a:ext cx="8153400" cy="5635752"/>
          </a:xfrm>
        </p:spPr>
        <p:txBody>
          <a:bodyPr/>
          <a:lstStyle/>
          <a:p>
            <a:pPr algn="just"/>
            <a:r>
              <a:rPr lang="en-US" dirty="0" smtClean="0"/>
              <a:t>The radial dimension of the model represents the cumulative costs.</a:t>
            </a:r>
          </a:p>
          <a:p>
            <a:pPr algn="just"/>
            <a:endParaRPr lang="en-US" dirty="0" smtClean="0"/>
          </a:p>
          <a:p>
            <a:pPr algn="just"/>
            <a:r>
              <a:rPr lang="en-US" dirty="0" smtClean="0"/>
              <a:t>Each path around the spiral is indicative of increased costs.</a:t>
            </a:r>
          </a:p>
          <a:p>
            <a:pPr algn="just"/>
            <a:endParaRPr lang="en-US" dirty="0" smtClean="0"/>
          </a:p>
          <a:p>
            <a:pPr algn="just"/>
            <a:r>
              <a:rPr lang="en-US" dirty="0" smtClean="0"/>
              <a:t>The angular dimension represents the progress made in completing each cycle.</a:t>
            </a:r>
          </a:p>
          <a:p>
            <a:pPr algn="just"/>
            <a:endParaRPr lang="en-US" dirty="0" smtClean="0"/>
          </a:p>
          <a:p>
            <a:pPr algn="just"/>
            <a:r>
              <a:rPr lang="en-US" dirty="0" smtClean="0"/>
              <a:t>Each loop of the spiral form X-axis clockwise through 360 degrees represents one phase.</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33400"/>
            <a:ext cx="7467600" cy="5940552"/>
          </a:xfrm>
        </p:spPr>
        <p:txBody>
          <a:bodyPr/>
          <a:lstStyle/>
          <a:p>
            <a:r>
              <a:rPr lang="en-US" dirty="0" smtClean="0"/>
              <a:t>One phase is roughly split into four sectors of major activities:</a:t>
            </a:r>
          </a:p>
          <a:p>
            <a:endParaRPr lang="en-US" dirty="0" smtClean="0"/>
          </a:p>
          <a:p>
            <a:pPr lvl="1" algn="just"/>
            <a:r>
              <a:rPr lang="en-US" dirty="0" smtClean="0"/>
              <a:t>Planning: Determination of objectives, alternatives and constraints.</a:t>
            </a:r>
          </a:p>
          <a:p>
            <a:pPr lvl="1" algn="just"/>
            <a:r>
              <a:rPr lang="en-US" dirty="0" smtClean="0"/>
              <a:t>Risk analysis: Analyze alternatives and attempts to identify and resolve the risks involved.</a:t>
            </a:r>
          </a:p>
          <a:p>
            <a:pPr lvl="1" algn="just"/>
            <a:r>
              <a:rPr lang="en-US" dirty="0" smtClean="0"/>
              <a:t>Development: Product development and testing product.</a:t>
            </a:r>
          </a:p>
          <a:p>
            <a:pPr lvl="1" algn="just"/>
            <a:r>
              <a:rPr lang="en-US" dirty="0" smtClean="0"/>
              <a:t>Assessment: Customer evaluation.</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Admin\Desktop\DU 2018 July-Dec\Software Engineering PPt\Spiral_model_(Boehm,_1988).png"/>
          <p:cNvPicPr>
            <a:picLocks noChangeAspect="1" noChangeArrowheads="1"/>
          </p:cNvPicPr>
          <p:nvPr/>
        </p:nvPicPr>
        <p:blipFill>
          <a:blip r:embed="rId2" cstate="print"/>
          <a:srcRect/>
          <a:stretch>
            <a:fillRect/>
          </a:stretch>
        </p:blipFill>
        <p:spPr bwMode="auto">
          <a:xfrm>
            <a:off x="457200" y="46973"/>
            <a:ext cx="8305800" cy="6638794"/>
          </a:xfrm>
          <a:prstGeom prst="rect">
            <a:avLst/>
          </a:prstGeo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914400"/>
            <a:ext cx="7467600" cy="5559552"/>
          </a:xfrm>
        </p:spPr>
        <p:txBody>
          <a:bodyPr/>
          <a:lstStyle/>
          <a:p>
            <a:r>
              <a:rPr lang="en-US" dirty="0" smtClean="0"/>
              <a:t>Advantages:</a:t>
            </a:r>
          </a:p>
          <a:p>
            <a:pPr lvl="1"/>
            <a:r>
              <a:rPr lang="en-US" dirty="0" smtClean="0"/>
              <a:t>Risk reduction</a:t>
            </a:r>
          </a:p>
          <a:p>
            <a:pPr lvl="1"/>
            <a:r>
              <a:rPr lang="en-US" dirty="0" smtClean="0"/>
              <a:t>Functionality can be added</a:t>
            </a:r>
          </a:p>
          <a:p>
            <a:pPr lvl="1"/>
            <a:r>
              <a:rPr lang="en-US" dirty="0" smtClean="0"/>
              <a:t>Software is produced early </a:t>
            </a:r>
          </a:p>
          <a:p>
            <a:pPr lvl="1"/>
            <a:endParaRPr lang="en-US" dirty="0" smtClean="0"/>
          </a:p>
          <a:p>
            <a:r>
              <a:rPr lang="en-US" dirty="0" smtClean="0"/>
              <a:t>Disadvantages:</a:t>
            </a:r>
          </a:p>
          <a:p>
            <a:pPr lvl="1"/>
            <a:r>
              <a:rPr lang="en-US" dirty="0" smtClean="0"/>
              <a:t>Risk analysis requires on highly skilled expertise</a:t>
            </a:r>
          </a:p>
          <a:p>
            <a:pPr lvl="1"/>
            <a:r>
              <a:rPr lang="en-US" dirty="0" smtClean="0"/>
              <a:t>Highly dependent on risk analysis</a:t>
            </a:r>
          </a:p>
          <a:p>
            <a:pPr lvl="1"/>
            <a:r>
              <a:rPr lang="en-US" dirty="0" smtClean="0"/>
              <a:t>More complex than other models and therefore, costly to implement.</a:t>
            </a:r>
          </a:p>
          <a:p>
            <a:pPr lvl="1">
              <a:buNone/>
            </a:pPr>
            <a:endParaRPr lang="en-US" dirty="0"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of a lifecycle model</a:t>
            </a:r>
            <a:endParaRPr lang="en-US" dirty="0"/>
          </a:p>
        </p:txBody>
      </p:sp>
      <p:sp>
        <p:nvSpPr>
          <p:cNvPr id="3" name="Content Placeholder 2"/>
          <p:cNvSpPr>
            <a:spLocks noGrp="1"/>
          </p:cNvSpPr>
          <p:nvPr>
            <p:ph sz="quarter" idx="1"/>
          </p:nvPr>
        </p:nvSpPr>
        <p:spPr/>
        <p:txBody>
          <a:bodyPr/>
          <a:lstStyle/>
          <a:p>
            <a:r>
              <a:rPr lang="en-US" dirty="0" smtClean="0"/>
              <a:t>Selected on the basis of the following characteristics /categories:</a:t>
            </a:r>
          </a:p>
          <a:p>
            <a:endParaRPr lang="en-US" dirty="0" smtClean="0"/>
          </a:p>
          <a:p>
            <a:pPr lvl="1"/>
            <a:r>
              <a:rPr lang="en-US" dirty="0" smtClean="0"/>
              <a:t>Requirements</a:t>
            </a:r>
          </a:p>
          <a:p>
            <a:pPr lvl="1"/>
            <a:r>
              <a:rPr lang="en-US" dirty="0" smtClean="0"/>
              <a:t>Development team</a:t>
            </a:r>
          </a:p>
          <a:p>
            <a:pPr lvl="1"/>
            <a:r>
              <a:rPr lang="en-US" dirty="0" smtClean="0"/>
              <a:t>Users</a:t>
            </a:r>
          </a:p>
          <a:p>
            <a:pPr lvl="1"/>
            <a:r>
              <a:rPr lang="en-US" dirty="0" smtClean="0"/>
              <a:t>Project type and associated risk</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endParaRPr lang="en-US"/>
          </a:p>
        </p:txBody>
      </p:sp>
      <p:pic>
        <p:nvPicPr>
          <p:cNvPr id="3074" name="Picture 2" descr="C:\Users\Admin\Desktop\DU 2018 July-Dec\Software Engineering PPt\42.PNG"/>
          <p:cNvPicPr>
            <a:picLocks noChangeAspect="1" noChangeArrowheads="1"/>
          </p:cNvPicPr>
          <p:nvPr/>
        </p:nvPicPr>
        <p:blipFill>
          <a:blip r:embed="rId2" cstate="print"/>
          <a:srcRect/>
          <a:stretch>
            <a:fillRect/>
          </a:stretch>
        </p:blipFill>
        <p:spPr bwMode="auto">
          <a:xfrm>
            <a:off x="152400" y="0"/>
            <a:ext cx="8534400" cy="64770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Major problem of Software industry? </a:t>
            </a:r>
            <a:endParaRPr lang="en-US" dirty="0"/>
          </a:p>
        </p:txBody>
      </p:sp>
      <p:sp>
        <p:nvSpPr>
          <p:cNvPr id="3" name="Content Placeholder 2"/>
          <p:cNvSpPr>
            <a:spLocks noGrp="1"/>
          </p:cNvSpPr>
          <p:nvPr>
            <p:ph sz="quarter" idx="1"/>
          </p:nvPr>
        </p:nvSpPr>
        <p:spPr/>
        <p:txBody>
          <a:bodyPr>
            <a:normAutofit/>
          </a:bodyPr>
          <a:lstStyle/>
          <a:p>
            <a:pPr algn="just"/>
            <a:r>
              <a:rPr lang="en-US" dirty="0" smtClean="0">
                <a:sym typeface="Wingdings" pitchFamily="2" charset="2"/>
              </a:rPr>
              <a:t>Inability to develop bug free software. (Leads to a situation called Software Crisis)</a:t>
            </a:r>
          </a:p>
          <a:p>
            <a:endParaRPr lang="en-US" dirty="0" smtClean="0">
              <a:sym typeface="Wingdings" pitchFamily="2" charset="2"/>
            </a:endParaRPr>
          </a:p>
          <a:p>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098" name="Picture 2" descr="C:\Users\Admin\Desktop\DU 2018 July-Dec\Software Engineering PPt\43.PNG"/>
          <p:cNvPicPr>
            <a:picLocks noChangeAspect="1" noChangeArrowheads="1"/>
          </p:cNvPicPr>
          <p:nvPr/>
        </p:nvPicPr>
        <p:blipFill>
          <a:blip r:embed="rId2" cstate="print"/>
          <a:srcRect/>
          <a:stretch>
            <a:fillRect/>
          </a:stretch>
        </p:blipFill>
        <p:spPr bwMode="auto">
          <a:xfrm>
            <a:off x="152400" y="304800"/>
            <a:ext cx="8534400" cy="6021551"/>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5122" name="Picture 2" descr="C:\Users\Admin\Desktop\DU 2018 July-Dec\Software Engineering PPt\44.PNG"/>
          <p:cNvPicPr>
            <a:picLocks noChangeAspect="1" noChangeArrowheads="1"/>
          </p:cNvPicPr>
          <p:nvPr/>
        </p:nvPicPr>
        <p:blipFill>
          <a:blip r:embed="rId2" cstate="print"/>
          <a:srcRect/>
          <a:stretch>
            <a:fillRect/>
          </a:stretch>
        </p:blipFill>
        <p:spPr bwMode="auto">
          <a:xfrm>
            <a:off x="304800" y="0"/>
            <a:ext cx="8372240" cy="6248400"/>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6146" name="Picture 2" descr="C:\Users\Admin\Desktop\DU 2018 July-Dec\Software Engineering PPt\45.PNG"/>
          <p:cNvPicPr>
            <a:picLocks noChangeAspect="1" noChangeArrowheads="1"/>
          </p:cNvPicPr>
          <p:nvPr/>
        </p:nvPicPr>
        <p:blipFill>
          <a:blip r:embed="rId2" cstate="print"/>
          <a:srcRect/>
          <a:stretch>
            <a:fillRect/>
          </a:stretch>
        </p:blipFill>
        <p:spPr bwMode="auto">
          <a:xfrm>
            <a:off x="370328" y="457200"/>
            <a:ext cx="8316472" cy="5883268"/>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0200"/>
            <a:ext cx="7772400" cy="1752600"/>
          </a:xfrm>
        </p:spPr>
        <p:txBody>
          <a:bodyPr/>
          <a:lstStyle/>
          <a:p>
            <a:r>
              <a:rPr lang="en-US" b="1" dirty="0" smtClean="0">
                <a:solidFill>
                  <a:schemeClr val="tx1"/>
                </a:solidFill>
              </a:rPr>
              <a:t>SOFTWARE REQUIREMENTS: ANALYSIS AND SPECIFICATION</a:t>
            </a:r>
            <a:endParaRPr lang="en-US" b="1" dirty="0">
              <a:solidFill>
                <a:schemeClr val="tx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engineering</a:t>
            </a:r>
            <a:endParaRPr lang="en-US" dirty="0"/>
          </a:p>
        </p:txBody>
      </p:sp>
      <p:sp>
        <p:nvSpPr>
          <p:cNvPr id="3" name="Content Placeholder 2"/>
          <p:cNvSpPr>
            <a:spLocks noGrp="1"/>
          </p:cNvSpPr>
          <p:nvPr>
            <p:ph sz="quarter" idx="1"/>
          </p:nvPr>
        </p:nvSpPr>
        <p:spPr/>
        <p:txBody>
          <a:bodyPr/>
          <a:lstStyle/>
          <a:p>
            <a:pPr algn="just"/>
            <a:r>
              <a:rPr lang="en-US" dirty="0" smtClean="0"/>
              <a:t>Requirements describe “What” not “How”</a:t>
            </a:r>
          </a:p>
          <a:p>
            <a:pPr lvl="1" algn="just"/>
            <a:r>
              <a:rPr lang="en-US" dirty="0" smtClean="0"/>
              <a:t>Produces one large document in natural language contains a description of what the system will do without describing how it will do it.</a:t>
            </a:r>
          </a:p>
          <a:p>
            <a:pPr lvl="1" algn="just"/>
            <a:endParaRPr lang="en-US" dirty="0" smtClean="0"/>
          </a:p>
          <a:p>
            <a:pPr algn="just"/>
            <a:r>
              <a:rPr lang="en-US" dirty="0" smtClean="0"/>
              <a:t>Without well written document</a:t>
            </a:r>
          </a:p>
          <a:p>
            <a:pPr lvl="1" algn="just"/>
            <a:r>
              <a:rPr lang="en-US" dirty="0" smtClean="0"/>
              <a:t>Developers do not know what to build</a:t>
            </a:r>
          </a:p>
          <a:p>
            <a:pPr lvl="1" algn="just"/>
            <a:r>
              <a:rPr lang="en-US" dirty="0" smtClean="0"/>
              <a:t>Customers do not know what to expect</a:t>
            </a:r>
          </a:p>
          <a:p>
            <a:pPr lvl="1" algn="just"/>
            <a:r>
              <a:rPr lang="en-US" dirty="0" smtClean="0"/>
              <a:t>What to validate</a:t>
            </a:r>
          </a:p>
          <a:p>
            <a:pPr algn="just"/>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Desktop\DU 2018 July-Dec\Software Engineering PPt\46.PNG"/>
          <p:cNvPicPr>
            <a:picLocks noChangeAspect="1" noChangeArrowheads="1"/>
          </p:cNvPicPr>
          <p:nvPr/>
        </p:nvPicPr>
        <p:blipFill>
          <a:blip r:embed="rId3" cstate="print"/>
          <a:srcRect/>
          <a:stretch>
            <a:fillRect/>
          </a:stretch>
        </p:blipFill>
        <p:spPr bwMode="auto">
          <a:xfrm>
            <a:off x="200291" y="381000"/>
            <a:ext cx="8486510" cy="6019800"/>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Engineering</a:t>
            </a:r>
            <a:endParaRPr lang="en-US" dirty="0"/>
          </a:p>
        </p:txBody>
      </p:sp>
      <p:sp>
        <p:nvSpPr>
          <p:cNvPr id="3" name="Content Placeholder 2"/>
          <p:cNvSpPr>
            <a:spLocks noGrp="1"/>
          </p:cNvSpPr>
          <p:nvPr>
            <p:ph sz="quarter" idx="1"/>
          </p:nvPr>
        </p:nvSpPr>
        <p:spPr/>
        <p:txBody>
          <a:bodyPr/>
          <a:lstStyle/>
          <a:p>
            <a:pPr algn="just"/>
            <a:r>
              <a:rPr lang="en-US" dirty="0" smtClean="0"/>
              <a:t>It is the disciplined application of proven principles, methods, tools, and notations to describe a proposed system’s intended behavior and its associated constraints.</a:t>
            </a:r>
          </a:p>
          <a:p>
            <a:pPr algn="just"/>
            <a:endParaRPr lang="en-US" dirty="0" smtClean="0"/>
          </a:p>
          <a:p>
            <a:pPr algn="just"/>
            <a:r>
              <a:rPr lang="en-US" dirty="0" smtClean="0"/>
              <a:t>SRS may act as a contract between developer and customer.</a:t>
            </a:r>
          </a:p>
          <a:p>
            <a:endParaRPr lang="en-US" dirty="0" smtClean="0"/>
          </a:p>
          <a:p>
            <a:pPr>
              <a:buNone/>
            </a:pP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457200"/>
            <a:ext cx="7467600" cy="6016752"/>
          </a:xfrm>
        </p:spPr>
        <p:txBody>
          <a:bodyPr/>
          <a:lstStyle/>
          <a:p>
            <a:pPr algn="just"/>
            <a:r>
              <a:rPr lang="en-US" dirty="0" smtClean="0"/>
              <a:t>Type of requirements:</a:t>
            </a:r>
          </a:p>
          <a:p>
            <a:pPr lvl="1" algn="just"/>
            <a:r>
              <a:rPr lang="en-US" dirty="0" smtClean="0"/>
              <a:t>Known requirements - Something a stakeholder believes to be implemented.</a:t>
            </a:r>
          </a:p>
          <a:p>
            <a:pPr lvl="1" algn="just"/>
            <a:endParaRPr lang="en-US" dirty="0" smtClean="0"/>
          </a:p>
          <a:p>
            <a:pPr lvl="1" algn="just"/>
            <a:r>
              <a:rPr lang="en-US" dirty="0" smtClean="0"/>
              <a:t>Unknown requirements - Forgotten by the stakeholder because they are not needed right now or needed only by another stakeholder.</a:t>
            </a:r>
          </a:p>
          <a:p>
            <a:pPr lvl="1" algn="just"/>
            <a:endParaRPr lang="en-US" dirty="0" smtClean="0"/>
          </a:p>
          <a:p>
            <a:pPr lvl="1" algn="just"/>
            <a:r>
              <a:rPr lang="en-US" dirty="0" smtClean="0"/>
              <a:t>Undreamt requirements - Stakeholder may not be able to think of new requirements due to limited domain knowledge.</a:t>
            </a:r>
          </a:p>
          <a:p>
            <a:pPr lvl="1" algn="just"/>
            <a:endParaRPr lang="en-US" dirty="0" smtClean="0"/>
          </a:p>
          <a:p>
            <a:pPr algn="just"/>
            <a:r>
              <a:rPr lang="en-US" dirty="0" smtClean="0"/>
              <a:t>Stakeholder: It is used to refer to anyone who may have some direct or indirect influence on the system requirements.</a:t>
            </a:r>
          </a:p>
          <a:p>
            <a:pPr lvl="1"/>
            <a:endParaRPr lang="en-US" dirty="0" smtClean="0"/>
          </a:p>
          <a:p>
            <a:pPr lvl="1">
              <a:buNone/>
            </a:pPr>
            <a:endParaRPr lang="en-US" dirty="0" smtClean="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52400"/>
            <a:ext cx="7696200" cy="6321552"/>
          </a:xfrm>
        </p:spPr>
        <p:txBody>
          <a:bodyPr/>
          <a:lstStyle/>
          <a:p>
            <a:pPr algn="just"/>
            <a:r>
              <a:rPr lang="en-US" dirty="0" smtClean="0"/>
              <a:t>Software requirements are broadly classified as functional and non functional requirements.</a:t>
            </a:r>
          </a:p>
          <a:p>
            <a:pPr lvl="1" algn="just"/>
            <a:endParaRPr lang="en-US" dirty="0" smtClean="0"/>
          </a:p>
          <a:p>
            <a:pPr lvl="1" algn="just"/>
            <a:r>
              <a:rPr lang="en-US" dirty="0" smtClean="0"/>
              <a:t>Functional requirements - These are related to the expectations from the intended software.</a:t>
            </a:r>
          </a:p>
          <a:p>
            <a:pPr lvl="1" algn="just"/>
            <a:endParaRPr lang="en-US" dirty="0" smtClean="0"/>
          </a:p>
          <a:p>
            <a:pPr lvl="1" algn="just"/>
            <a:r>
              <a:rPr lang="en-US" dirty="0" smtClean="0"/>
              <a:t>Non-functional requirements - They are mostly quality requirements that stipulate how well the software does what it has to do.</a:t>
            </a:r>
          </a:p>
        </p:txBody>
      </p:sp>
      <p:pic>
        <p:nvPicPr>
          <p:cNvPr id="2052" name="Picture 4" descr="C:\Users\Admin\Desktop\DU 2018 July-Dec\Software Engineering PPt\47.PNG"/>
          <p:cNvPicPr>
            <a:picLocks noChangeAspect="1" noChangeArrowheads="1"/>
          </p:cNvPicPr>
          <p:nvPr/>
        </p:nvPicPr>
        <p:blipFill>
          <a:blip r:embed="rId2" cstate="print"/>
          <a:srcRect/>
          <a:stretch>
            <a:fillRect/>
          </a:stretch>
        </p:blipFill>
        <p:spPr bwMode="auto">
          <a:xfrm>
            <a:off x="991903" y="3886200"/>
            <a:ext cx="6551897" cy="2609850"/>
          </a:xfrm>
          <a:prstGeom prst="rect">
            <a:avLst/>
          </a:prstGeom>
          <a:noFill/>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914400"/>
            <a:ext cx="7467600" cy="5559552"/>
          </a:xfrm>
        </p:spPr>
        <p:txBody>
          <a:bodyPr/>
          <a:lstStyle/>
          <a:p>
            <a:pPr algn="just"/>
            <a:r>
              <a:rPr lang="en-US" dirty="0" smtClean="0"/>
              <a:t>User and System Requirements:</a:t>
            </a:r>
          </a:p>
          <a:p>
            <a:pPr algn="just"/>
            <a:endParaRPr lang="en-US" dirty="0" smtClean="0"/>
          </a:p>
          <a:p>
            <a:pPr lvl="1" algn="just"/>
            <a:r>
              <a:rPr lang="en-US" dirty="0" smtClean="0"/>
              <a:t>User requirements are written for the users and include functional and non- functional requirements.</a:t>
            </a:r>
          </a:p>
          <a:p>
            <a:pPr lvl="1" algn="just"/>
            <a:endParaRPr lang="en-US" dirty="0" smtClean="0"/>
          </a:p>
          <a:p>
            <a:pPr lvl="1" algn="just"/>
            <a:r>
              <a:rPr lang="en-US" dirty="0" smtClean="0"/>
              <a:t>System requirements are derived from user requirements. </a:t>
            </a:r>
          </a:p>
          <a:p>
            <a:pPr lvl="2" algn="just"/>
            <a:r>
              <a:rPr lang="en-US" dirty="0" smtClean="0"/>
              <a:t>They are expanded form of user requirements.</a:t>
            </a:r>
          </a:p>
          <a:p>
            <a:pPr lvl="2" algn="just"/>
            <a:r>
              <a:rPr lang="en-US" dirty="0" smtClean="0"/>
              <a:t>They may be used as input to the designers for the preparation of software design document.</a:t>
            </a:r>
          </a:p>
          <a:p>
            <a:pPr lvl="1" algn="just"/>
            <a:endParaRPr lang="en-US" dirty="0" smtClean="0"/>
          </a:p>
          <a:p>
            <a:pPr lvl="1" algn="just">
              <a:buNone/>
            </a:pPr>
            <a:endParaRPr lang="en-US" dirty="0" smtClean="0"/>
          </a:p>
          <a:p>
            <a:pPr lvl="2" algn="just"/>
            <a:endParaRPr lang="en-US" dirty="0" smtClean="0"/>
          </a:p>
          <a:p>
            <a:pPr algn="just">
              <a:buNone/>
            </a:pPr>
            <a:endParaRPr lang="en-US" dirty="0" smtClean="0"/>
          </a:p>
          <a:p>
            <a:pPr lvl="2" algn="just"/>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Software Failures</a:t>
            </a:r>
            <a:endParaRPr lang="en-US" dirty="0"/>
          </a:p>
        </p:txBody>
      </p:sp>
      <p:sp>
        <p:nvSpPr>
          <p:cNvPr id="3" name="Content Placeholder 2"/>
          <p:cNvSpPr>
            <a:spLocks noGrp="1"/>
          </p:cNvSpPr>
          <p:nvPr>
            <p:ph sz="quarter" idx="1"/>
          </p:nvPr>
        </p:nvSpPr>
        <p:spPr>
          <a:xfrm>
            <a:off x="301752" y="1527048"/>
            <a:ext cx="4651248" cy="4572000"/>
          </a:xfrm>
        </p:spPr>
        <p:txBody>
          <a:bodyPr>
            <a:normAutofit fontScale="92500" lnSpcReduction="10000"/>
          </a:bodyPr>
          <a:lstStyle/>
          <a:p>
            <a:pPr algn="just"/>
            <a:r>
              <a:rPr lang="en-US" dirty="0" smtClean="0">
                <a:sym typeface="Wingdings" pitchFamily="2" charset="2"/>
              </a:rPr>
              <a:t>Examples: </a:t>
            </a:r>
          </a:p>
          <a:p>
            <a:pPr lvl="1" algn="just"/>
            <a:r>
              <a:rPr lang="en-US" dirty="0" smtClean="0">
                <a:sym typeface="Wingdings" pitchFamily="2" charset="2"/>
              </a:rPr>
              <a:t>The “star wars” program of USA produced “Patriot missile”, used for the first time in Gulf war.</a:t>
            </a:r>
          </a:p>
          <a:p>
            <a:pPr lvl="2" algn="just"/>
            <a:r>
              <a:rPr lang="en-US" dirty="0" smtClean="0">
                <a:sym typeface="Wingdings" pitchFamily="2" charset="2"/>
              </a:rPr>
              <a:t>A </a:t>
            </a:r>
            <a:r>
              <a:rPr lang="en-US" dirty="0" err="1" smtClean="0">
                <a:sym typeface="Wingdings" pitchFamily="2" charset="2"/>
              </a:rPr>
              <a:t>defence</a:t>
            </a:r>
            <a:r>
              <a:rPr lang="en-US" dirty="0" smtClean="0">
                <a:sym typeface="Wingdings" pitchFamily="2" charset="2"/>
              </a:rPr>
              <a:t> for Iraqi Scud missiles.</a:t>
            </a:r>
          </a:p>
          <a:p>
            <a:pPr lvl="2" algn="just"/>
            <a:endParaRPr lang="en-US" dirty="0" smtClean="0">
              <a:sym typeface="Wingdings" pitchFamily="2" charset="2"/>
            </a:endParaRPr>
          </a:p>
          <a:p>
            <a:pPr lvl="2" algn="just"/>
            <a:r>
              <a:rPr lang="en-US" dirty="0" smtClean="0">
                <a:sym typeface="Wingdings" pitchFamily="2" charset="2"/>
              </a:rPr>
              <a:t>Failed several times to hit Scud missiles, including one that killed 28 US soldiers in Dhahran, Saudi Arabia.</a:t>
            </a:r>
          </a:p>
          <a:p>
            <a:pPr lvl="2" algn="just"/>
            <a:endParaRPr lang="en-US" dirty="0" smtClean="0">
              <a:sym typeface="Wingdings" pitchFamily="2" charset="2"/>
            </a:endParaRPr>
          </a:p>
          <a:p>
            <a:pPr lvl="2" algn="just"/>
            <a:r>
              <a:rPr lang="en-US" dirty="0" smtClean="0">
                <a:sym typeface="Wingdings" pitchFamily="2" charset="2"/>
              </a:rPr>
              <a:t>Bug: A small timing error in the system’s clock accumulated to the point that after 14 hours, the tracking system was no longer accurate.</a:t>
            </a:r>
          </a:p>
          <a:p>
            <a:endParaRPr lang="en-US" dirty="0"/>
          </a:p>
        </p:txBody>
      </p:sp>
      <p:pic>
        <p:nvPicPr>
          <p:cNvPr id="2051" name="Picture 3" descr="C:\Users\Admin\Desktop\Software Engineering PPt\patriot.jpg"/>
          <p:cNvPicPr>
            <a:picLocks noChangeAspect="1" noChangeArrowheads="1"/>
          </p:cNvPicPr>
          <p:nvPr/>
        </p:nvPicPr>
        <p:blipFill>
          <a:blip r:embed="rId2" cstate="print"/>
          <a:srcRect/>
          <a:stretch>
            <a:fillRect/>
          </a:stretch>
        </p:blipFill>
        <p:spPr bwMode="auto">
          <a:xfrm>
            <a:off x="5181600" y="1600200"/>
            <a:ext cx="3352800" cy="4343400"/>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63562"/>
          </a:xfrm>
        </p:spPr>
        <p:txBody>
          <a:bodyPr/>
          <a:lstStyle/>
          <a:p>
            <a:r>
              <a:rPr lang="en-US" dirty="0" smtClean="0"/>
              <a:t>FEASIBILITY STUDIES</a:t>
            </a:r>
            <a:endParaRPr lang="en-US" dirty="0"/>
          </a:p>
        </p:txBody>
      </p:sp>
      <p:sp>
        <p:nvSpPr>
          <p:cNvPr id="3" name="Content Placeholder 2"/>
          <p:cNvSpPr>
            <a:spLocks noGrp="1"/>
          </p:cNvSpPr>
          <p:nvPr>
            <p:ph sz="quarter" idx="1"/>
          </p:nvPr>
        </p:nvSpPr>
        <p:spPr>
          <a:xfrm>
            <a:off x="457200" y="990600"/>
            <a:ext cx="8153400" cy="5483352"/>
          </a:xfrm>
        </p:spPr>
        <p:txBody>
          <a:bodyPr/>
          <a:lstStyle/>
          <a:p>
            <a:pPr algn="just"/>
            <a:r>
              <a:rPr lang="en-US" dirty="0" smtClean="0"/>
              <a:t>Cancelling a project is in itself, neither good nor bad.</a:t>
            </a:r>
          </a:p>
          <a:p>
            <a:pPr algn="just"/>
            <a:endParaRPr lang="en-US" dirty="0" smtClean="0"/>
          </a:p>
          <a:p>
            <a:pPr lvl="1" algn="just"/>
            <a:r>
              <a:rPr lang="en-US" dirty="0" smtClean="0"/>
              <a:t>Cancelling a project later than necessary is bad.</a:t>
            </a:r>
          </a:p>
          <a:p>
            <a:pPr lvl="1" algn="just"/>
            <a:r>
              <a:rPr lang="en-US" dirty="0" smtClean="0"/>
              <a:t>The trick is to perform the minimum of work necessary to determine whether the project should be cancelled.</a:t>
            </a:r>
          </a:p>
          <a:p>
            <a:pPr lvl="1" algn="just"/>
            <a:endParaRPr lang="en-US" dirty="0" smtClean="0"/>
          </a:p>
          <a:p>
            <a:pPr algn="just"/>
            <a:r>
              <a:rPr lang="en-US" dirty="0" smtClean="0"/>
              <a:t>How do we cancel a project with the least work?</a:t>
            </a:r>
          </a:p>
          <a:p>
            <a:pPr algn="just"/>
            <a:endParaRPr lang="en-US" dirty="0" smtClean="0"/>
          </a:p>
          <a:p>
            <a:pPr lvl="1" algn="just"/>
            <a:r>
              <a:rPr lang="en-US" dirty="0" smtClean="0"/>
              <a:t>Most effective way: To conduct a feasibility study to determine whether the full scale project is workable.</a:t>
            </a:r>
          </a:p>
          <a:p>
            <a:pPr lvl="1" algn="just"/>
            <a:r>
              <a:rPr lang="en-US" dirty="0" smtClean="0"/>
              <a:t>Result: Feasibility report which enables project team, customer, or upper management make a go/no go decision.</a:t>
            </a:r>
          </a:p>
          <a:p>
            <a:pPr lvl="1" algn="just">
              <a:buNone/>
            </a:pPr>
            <a:endParaRPr lang="en-US" dirty="0"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838200"/>
            <a:ext cx="7467600" cy="5635752"/>
          </a:xfrm>
        </p:spPr>
        <p:txBody>
          <a:bodyPr/>
          <a:lstStyle/>
          <a:p>
            <a:r>
              <a:rPr lang="en-US" dirty="0" smtClean="0"/>
              <a:t>Technical feasibility or non-technical feasibility?</a:t>
            </a:r>
          </a:p>
          <a:p>
            <a:endParaRPr lang="en-US" dirty="0" smtClean="0"/>
          </a:p>
          <a:p>
            <a:pPr lvl="1"/>
            <a:r>
              <a:rPr lang="en-US" dirty="0" smtClean="0"/>
              <a:t>If technically feasible, then why conduct a feasibility study?</a:t>
            </a:r>
          </a:p>
          <a:p>
            <a:pPr lvl="1"/>
            <a:endParaRPr lang="en-US" dirty="0" smtClean="0"/>
          </a:p>
          <a:p>
            <a:pPr lvl="1"/>
            <a:r>
              <a:rPr lang="en-US" dirty="0" smtClean="0"/>
              <a:t>For </a:t>
            </a:r>
            <a:r>
              <a:rPr lang="en-US" dirty="0" err="1" smtClean="0"/>
              <a:t>eg</a:t>
            </a:r>
            <a:r>
              <a:rPr lang="en-US" dirty="0" smtClean="0"/>
              <a:t>., assessing the technical feasibility to design a programming language using “Sanskrit”.</a:t>
            </a:r>
          </a:p>
          <a:p>
            <a:pPr lvl="1"/>
            <a:endParaRPr lang="en-US" dirty="0" smtClean="0"/>
          </a:p>
          <a:p>
            <a:pPr lvl="1"/>
            <a:r>
              <a:rPr lang="en-US" dirty="0" smtClean="0"/>
              <a:t>However, for most projects feasibility depends on non-technical issues like:</a:t>
            </a:r>
          </a:p>
          <a:p>
            <a:pPr lvl="2"/>
            <a:r>
              <a:rPr lang="en-US" dirty="0" smtClean="0"/>
              <a:t>Are the project’s cost and schedule assumptions realistic?</a:t>
            </a:r>
          </a:p>
          <a:p>
            <a:pPr lvl="2"/>
            <a:r>
              <a:rPr lang="en-US" dirty="0" smtClean="0"/>
              <a:t>Is the business model realistic?</a:t>
            </a:r>
          </a:p>
          <a:p>
            <a:pPr lvl="2"/>
            <a:r>
              <a:rPr lang="en-US" dirty="0" smtClean="0"/>
              <a:t>Is there any market for the product?</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457200"/>
            <a:ext cx="8153400" cy="6016752"/>
          </a:xfrm>
        </p:spPr>
        <p:txBody>
          <a:bodyPr/>
          <a:lstStyle/>
          <a:p>
            <a:pPr algn="just"/>
            <a:r>
              <a:rPr lang="en-US" dirty="0" smtClean="0"/>
              <a:t>Purpose of feasibility studies:</a:t>
            </a:r>
          </a:p>
          <a:p>
            <a:pPr algn="just"/>
            <a:endParaRPr lang="en-US" dirty="0" smtClean="0"/>
          </a:p>
          <a:p>
            <a:pPr lvl="1" algn="just"/>
            <a:r>
              <a:rPr lang="en-US" dirty="0" smtClean="0"/>
              <a:t>A feasibility study is defined as an evaluation or analysis of the potential impact of a proposed project or program.</a:t>
            </a:r>
          </a:p>
          <a:p>
            <a:pPr lvl="1" algn="just"/>
            <a:endParaRPr lang="en-US" dirty="0" smtClean="0"/>
          </a:p>
          <a:p>
            <a:pPr lvl="1" algn="just"/>
            <a:r>
              <a:rPr lang="en-US" dirty="0" smtClean="0"/>
              <a:t>Conducted to assist decision makers in determining whether or not to implement a project/program.</a:t>
            </a:r>
          </a:p>
          <a:p>
            <a:pPr lvl="1" algn="just"/>
            <a:endParaRPr lang="en-US" dirty="0" smtClean="0"/>
          </a:p>
          <a:p>
            <a:pPr lvl="1" algn="just"/>
            <a:r>
              <a:rPr lang="en-US" dirty="0" smtClean="0"/>
              <a:t>Based on extensive research on both the current practices and the proposed project/program and its impact on the system as a whole.</a:t>
            </a:r>
          </a:p>
          <a:p>
            <a:pPr lvl="1" algn="just"/>
            <a:endParaRPr lang="en-US" dirty="0" smtClean="0"/>
          </a:p>
          <a:p>
            <a:pPr lvl="1" algn="just"/>
            <a:r>
              <a:rPr lang="en-US" dirty="0" smtClean="0"/>
              <a:t>It should also contain extensive data analysis related to financial and operational impact and should include advantages and disadvantages of both the current situation and the proposed project.</a:t>
            </a:r>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457200"/>
            <a:ext cx="7924800" cy="6016752"/>
          </a:xfrm>
        </p:spPr>
        <p:txBody>
          <a:bodyPr>
            <a:normAutofit/>
          </a:bodyPr>
          <a:lstStyle/>
          <a:p>
            <a:r>
              <a:rPr lang="en-US" dirty="0" smtClean="0"/>
              <a:t>Focus of Feasibility Studies</a:t>
            </a:r>
          </a:p>
          <a:p>
            <a:endParaRPr lang="en-US" dirty="0" smtClean="0"/>
          </a:p>
          <a:p>
            <a:pPr lvl="1"/>
            <a:r>
              <a:rPr lang="en-US" dirty="0" smtClean="0"/>
              <a:t>Steve </a:t>
            </a:r>
            <a:r>
              <a:rPr lang="en-US" dirty="0" err="1" smtClean="0"/>
              <a:t>McConnel</a:t>
            </a:r>
            <a:r>
              <a:rPr lang="en-US" dirty="0" smtClean="0"/>
              <a:t> has given the following points on which a feasibility study should focus and give proper emphasis to get good results:</a:t>
            </a:r>
          </a:p>
          <a:p>
            <a:pPr lvl="2"/>
            <a:r>
              <a:rPr lang="en-US" dirty="0" smtClean="0"/>
              <a:t>Is the product concept viable?</a:t>
            </a:r>
          </a:p>
          <a:p>
            <a:pPr lvl="2"/>
            <a:endParaRPr lang="en-US" dirty="0" smtClean="0"/>
          </a:p>
          <a:p>
            <a:pPr lvl="2"/>
            <a:r>
              <a:rPr lang="en-US" dirty="0" smtClean="0"/>
              <a:t>Will it be possible to develop a product that matches the project’s vision statement?</a:t>
            </a:r>
          </a:p>
          <a:p>
            <a:pPr lvl="2"/>
            <a:endParaRPr lang="en-US" dirty="0" smtClean="0"/>
          </a:p>
          <a:p>
            <a:pPr lvl="2"/>
            <a:r>
              <a:rPr lang="en-US" dirty="0" smtClean="0"/>
              <a:t>What are the current estimated cost and schedule for the project?</a:t>
            </a:r>
          </a:p>
          <a:p>
            <a:pPr lvl="2"/>
            <a:endParaRPr lang="en-US" dirty="0" smtClean="0"/>
          </a:p>
          <a:p>
            <a:pPr lvl="2"/>
            <a:r>
              <a:rPr lang="en-US" dirty="0" smtClean="0"/>
              <a:t>How big is the gap between the original cost and schedule targets and current estimates?</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914400"/>
            <a:ext cx="7467600" cy="5559552"/>
          </a:xfrm>
        </p:spPr>
        <p:txBody>
          <a:bodyPr/>
          <a:lstStyle/>
          <a:p>
            <a:pPr lvl="2" algn="just"/>
            <a:r>
              <a:rPr lang="en-US" dirty="0" smtClean="0"/>
              <a:t>Is the business model for software justifies when the current cost and schedule estimates are considered?</a:t>
            </a:r>
          </a:p>
          <a:p>
            <a:pPr lvl="2" algn="just"/>
            <a:endParaRPr lang="en-US" dirty="0" smtClean="0"/>
          </a:p>
          <a:p>
            <a:pPr lvl="2" algn="just"/>
            <a:r>
              <a:rPr lang="en-US" dirty="0" smtClean="0"/>
              <a:t>Are the specifications complete and stable enough to support remaining development work?</a:t>
            </a:r>
          </a:p>
          <a:p>
            <a:pPr lvl="2" algn="just"/>
            <a:endParaRPr lang="en-US" dirty="0" smtClean="0"/>
          </a:p>
          <a:p>
            <a:pPr lvl="2" algn="just"/>
            <a:r>
              <a:rPr lang="en-US" dirty="0" smtClean="0"/>
              <a:t>Have users and developers been able to agree on a detailed user interface prototype?</a:t>
            </a:r>
          </a:p>
          <a:p>
            <a:pPr lvl="3" algn="just"/>
            <a:endParaRPr lang="en-US" dirty="0" smtClean="0"/>
          </a:p>
          <a:p>
            <a:pPr lvl="2" algn="just"/>
            <a:r>
              <a:rPr lang="en-US" dirty="0" smtClean="0"/>
              <a:t>Is the software development plan complete and adequate to support further development work?</a:t>
            </a:r>
          </a:p>
          <a:p>
            <a:pPr lvl="2"/>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33400"/>
            <a:ext cx="8001000" cy="5940552"/>
          </a:xfrm>
        </p:spPr>
        <p:txBody>
          <a:bodyPr/>
          <a:lstStyle/>
          <a:p>
            <a:pPr algn="just"/>
            <a:r>
              <a:rPr lang="en-US" b="1" dirty="0" smtClean="0"/>
              <a:t>Requirements Elicitation:</a:t>
            </a:r>
          </a:p>
          <a:p>
            <a:pPr algn="just"/>
            <a:endParaRPr lang="en-US" dirty="0" smtClean="0"/>
          </a:p>
          <a:p>
            <a:pPr lvl="1" algn="just"/>
            <a:r>
              <a:rPr lang="en-US" dirty="0" smtClean="0"/>
              <a:t>Most difficult, most critical, most error-prone and most communication intensive aspect of software development.</a:t>
            </a:r>
          </a:p>
          <a:p>
            <a:pPr lvl="1" algn="just">
              <a:buNone/>
            </a:pPr>
            <a:endParaRPr lang="en-US" dirty="0" smtClean="0"/>
          </a:p>
          <a:p>
            <a:pPr lvl="1" algn="just"/>
            <a:r>
              <a:rPr lang="en-US" dirty="0" smtClean="0"/>
              <a:t>Elicitation can succeed only through and effective customer-developer partnership.</a:t>
            </a:r>
          </a:p>
          <a:p>
            <a:pPr lvl="1" algn="just"/>
            <a:endParaRPr lang="en-US" dirty="0" smtClean="0"/>
          </a:p>
          <a:p>
            <a:pPr lvl="1" algn="just"/>
            <a:r>
              <a:rPr lang="en-US" dirty="0" smtClean="0"/>
              <a:t>Developers and Users have different mind set, expertise and vocabularies.</a:t>
            </a:r>
          </a:p>
          <a:p>
            <a:pPr lvl="2" algn="just"/>
            <a:r>
              <a:rPr lang="en-US" dirty="0" smtClean="0"/>
              <a:t>Communication gap might lead to inconsistencies, misunderstanding and omission of requirements.</a:t>
            </a:r>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1027" name="Picture 3" descr="C:\Users\Admin\Desktop\DU 2018 July-Dec\Software Engineering PPt\Managing Expectations—Project Nightmare.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for requirements elicitation</a:t>
            </a:r>
            <a:endParaRPr lang="en-US" dirty="0"/>
          </a:p>
        </p:txBody>
      </p:sp>
      <p:sp>
        <p:nvSpPr>
          <p:cNvPr id="3" name="Content Placeholder 2"/>
          <p:cNvSpPr>
            <a:spLocks noGrp="1"/>
          </p:cNvSpPr>
          <p:nvPr>
            <p:ph sz="quarter" idx="1"/>
          </p:nvPr>
        </p:nvSpPr>
        <p:spPr/>
        <p:txBody>
          <a:bodyPr/>
          <a:lstStyle/>
          <a:p>
            <a:pPr algn="just">
              <a:buNone/>
            </a:pPr>
            <a:r>
              <a:rPr lang="en-US" dirty="0" smtClean="0"/>
              <a:t>1. Interviews:</a:t>
            </a:r>
          </a:p>
          <a:p>
            <a:pPr lvl="1" algn="just"/>
            <a:r>
              <a:rPr lang="en-US" dirty="0" smtClean="0"/>
              <a:t>After receiving the problem statement from the customer, the first step is to arrange a meeting  with the customer.</a:t>
            </a:r>
          </a:p>
          <a:p>
            <a:pPr lvl="1" algn="just"/>
            <a:endParaRPr lang="en-US" dirty="0" smtClean="0"/>
          </a:p>
          <a:p>
            <a:pPr lvl="1" algn="just"/>
            <a:r>
              <a:rPr lang="en-US" dirty="0" err="1" smtClean="0"/>
              <a:t>Specialised</a:t>
            </a:r>
            <a:r>
              <a:rPr lang="en-US" dirty="0" smtClean="0"/>
              <a:t> developers called “requirements engineers” interact with the customer.</a:t>
            </a:r>
          </a:p>
          <a:p>
            <a:pPr lvl="1" algn="just"/>
            <a:endParaRPr lang="en-US" dirty="0" smtClean="0"/>
          </a:p>
          <a:p>
            <a:pPr lvl="1" algn="just"/>
            <a:r>
              <a:rPr lang="en-US" dirty="0" smtClean="0"/>
              <a:t>The objective is to understand the customer’s expectations from the software.</a:t>
            </a:r>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685800"/>
            <a:ext cx="8077200" cy="5788152"/>
          </a:xfrm>
        </p:spPr>
        <p:txBody>
          <a:bodyPr/>
          <a:lstStyle/>
          <a:p>
            <a:pPr lvl="1"/>
            <a:r>
              <a:rPr lang="en-US" dirty="0" smtClean="0"/>
              <a:t>Interview may be open-ended or structured.</a:t>
            </a:r>
          </a:p>
          <a:p>
            <a:pPr lvl="1"/>
            <a:endParaRPr lang="en-US" dirty="0" smtClean="0"/>
          </a:p>
          <a:p>
            <a:pPr lvl="1"/>
            <a:r>
              <a:rPr lang="en-US" dirty="0" smtClean="0"/>
              <a:t>In an open-ended interview, there is no pre-set agenda.</a:t>
            </a:r>
          </a:p>
          <a:p>
            <a:pPr lvl="2"/>
            <a:r>
              <a:rPr lang="en-US" dirty="0" smtClean="0"/>
              <a:t>Context free questions may be asked to understand the problem and to have an overview of the situation.</a:t>
            </a:r>
          </a:p>
          <a:p>
            <a:pPr lvl="2"/>
            <a:endParaRPr lang="en-US" dirty="0" smtClean="0"/>
          </a:p>
          <a:p>
            <a:pPr lvl="2"/>
            <a:r>
              <a:rPr lang="en-US" dirty="0" smtClean="0"/>
              <a:t>For </a:t>
            </a:r>
            <a:r>
              <a:rPr lang="en-US" dirty="0" err="1" smtClean="0"/>
              <a:t>eg</a:t>
            </a:r>
            <a:r>
              <a:rPr lang="en-US" dirty="0" smtClean="0"/>
              <a:t>., for a  “result management system”, requirement engineer may ask:</a:t>
            </a:r>
          </a:p>
          <a:p>
            <a:pPr lvl="2"/>
            <a:endParaRPr lang="en-US" dirty="0" smtClean="0"/>
          </a:p>
          <a:p>
            <a:pPr lvl="3"/>
            <a:r>
              <a:rPr lang="en-US" dirty="0" smtClean="0"/>
              <a:t>Who is the controller of examination?</a:t>
            </a:r>
          </a:p>
          <a:p>
            <a:pPr lvl="3"/>
            <a:r>
              <a:rPr lang="en-US" dirty="0" smtClean="0"/>
              <a:t>Who has requested such a software?</a:t>
            </a:r>
          </a:p>
          <a:p>
            <a:pPr lvl="3"/>
            <a:r>
              <a:rPr lang="en-US" dirty="0" smtClean="0"/>
              <a:t>How many officers are placed in the examination division?</a:t>
            </a:r>
          </a:p>
          <a:p>
            <a:pPr lvl="3"/>
            <a:r>
              <a:rPr lang="en-US" dirty="0" smtClean="0"/>
              <a:t>Who will use the software?</a:t>
            </a:r>
          </a:p>
          <a:p>
            <a:pPr lvl="3"/>
            <a:r>
              <a:rPr lang="en-US" dirty="0" smtClean="0"/>
              <a:t>Who will explain the manual system?</a:t>
            </a:r>
          </a:p>
          <a:p>
            <a:pPr lvl="3"/>
            <a:r>
              <a:rPr lang="en-US" dirty="0" smtClean="0"/>
              <a:t>Is there any opposition for this project?</a:t>
            </a:r>
          </a:p>
          <a:p>
            <a:pPr lvl="3"/>
            <a:r>
              <a:rPr lang="en-US" dirty="0" smtClean="0"/>
              <a:t>How many stakeholders are computer friendly?</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838200"/>
            <a:ext cx="7467600" cy="5635752"/>
          </a:xfrm>
        </p:spPr>
        <p:txBody>
          <a:bodyPr/>
          <a:lstStyle/>
          <a:p>
            <a:pPr lvl="1" algn="just"/>
            <a:r>
              <a:rPr lang="en-US" dirty="0" smtClean="0"/>
              <a:t>In structured interview, agenda of fairly open questions is prepared.</a:t>
            </a:r>
          </a:p>
          <a:p>
            <a:pPr lvl="1" algn="just"/>
            <a:endParaRPr lang="en-US" dirty="0" smtClean="0"/>
          </a:p>
          <a:p>
            <a:pPr lvl="2" algn="just"/>
            <a:r>
              <a:rPr lang="en-US" dirty="0" smtClean="0"/>
              <a:t>Sometimes a proper questionnaire is designed for the interview.</a:t>
            </a:r>
          </a:p>
          <a:p>
            <a:pPr lvl="2" algn="just"/>
            <a:r>
              <a:rPr lang="en-US" dirty="0" smtClean="0"/>
              <a:t>Interview may be started with simple questions to set people at ease.</a:t>
            </a:r>
          </a:p>
          <a:p>
            <a:pPr lvl="2" algn="just"/>
            <a:r>
              <a:rPr lang="en-US" dirty="0" smtClean="0"/>
              <a:t>Specific questions may be asked to understand the requirements.</a:t>
            </a:r>
          </a:p>
          <a:p>
            <a:pPr lvl="1" algn="just"/>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a:bodyPr>
          <a:lstStyle/>
          <a:p>
            <a:pPr lvl="1" algn="just"/>
            <a:r>
              <a:rPr lang="en-US" dirty="0" smtClean="0"/>
              <a:t>The Year 2000, the millennium bug or Y2K problem: Most crucial problem of last century.</a:t>
            </a:r>
          </a:p>
          <a:p>
            <a:pPr lvl="1" algn="just"/>
            <a:endParaRPr lang="en-US" dirty="0" smtClean="0"/>
          </a:p>
          <a:p>
            <a:pPr lvl="2" algn="just"/>
            <a:r>
              <a:rPr lang="en-US" dirty="0" smtClean="0"/>
              <a:t>Problem? Simply the ignorance about the adequacy or otherwise of using only last two digits of the year. </a:t>
            </a:r>
          </a:p>
          <a:p>
            <a:pPr lvl="2" algn="just"/>
            <a:endParaRPr lang="en-US" dirty="0" smtClean="0"/>
          </a:p>
          <a:p>
            <a:pPr lvl="2" algn="just"/>
            <a:r>
              <a:rPr lang="en-US" dirty="0" smtClean="0"/>
              <a:t>The developers could not visualize the problem of year 2000.</a:t>
            </a:r>
          </a:p>
          <a:p>
            <a:pPr lvl="2" algn="just"/>
            <a:endParaRPr lang="en-US" dirty="0" smtClean="0"/>
          </a:p>
          <a:p>
            <a:pPr lvl="2" algn="just"/>
            <a:r>
              <a:rPr lang="en-US" dirty="0" smtClean="0"/>
              <a:t>Millions of rupees have been spent to handle this practically non-existent problem. </a:t>
            </a:r>
          </a:p>
          <a:p>
            <a:pPr lvl="1" algn="just"/>
            <a:endParaRPr lang="en-US" dirty="0" smtClean="0"/>
          </a:p>
          <a:p>
            <a:pPr lvl="2"/>
            <a:endParaRPr lang="en-US" dirty="0" smtClean="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609600"/>
            <a:ext cx="7772400" cy="5864352"/>
          </a:xfrm>
        </p:spPr>
        <p:txBody>
          <a:bodyPr/>
          <a:lstStyle/>
          <a:p>
            <a:pPr algn="just"/>
            <a:r>
              <a:rPr lang="en-US" dirty="0" smtClean="0"/>
              <a:t>Selection of Stakeholder:</a:t>
            </a:r>
          </a:p>
          <a:p>
            <a:pPr algn="just"/>
            <a:endParaRPr lang="en-US" dirty="0" smtClean="0"/>
          </a:p>
          <a:p>
            <a:pPr lvl="1" algn="just"/>
            <a:r>
              <a:rPr lang="en-US" dirty="0" smtClean="0"/>
              <a:t>It will be impossible to interview every stakeholder.</a:t>
            </a:r>
          </a:p>
          <a:p>
            <a:pPr lvl="1" algn="just"/>
            <a:endParaRPr lang="en-US" dirty="0" smtClean="0"/>
          </a:p>
          <a:p>
            <a:pPr lvl="1" algn="just"/>
            <a:r>
              <a:rPr lang="en-US" dirty="0" smtClean="0"/>
              <a:t>Thus, representatives from groups must be selected based on their technical expertise, domain knowledge, credibility and accessibility.</a:t>
            </a:r>
          </a:p>
          <a:p>
            <a:pPr lvl="1" algn="just"/>
            <a:endParaRPr lang="en-US" dirty="0" smtClean="0"/>
          </a:p>
          <a:p>
            <a:pPr lvl="1" algn="just"/>
            <a:r>
              <a:rPr lang="en-US" dirty="0" smtClean="0"/>
              <a:t>There are several groups to be considered for conducting interviews:</a:t>
            </a:r>
          </a:p>
          <a:p>
            <a:pPr lvl="2" algn="just"/>
            <a:r>
              <a:rPr lang="en-US" dirty="0" smtClean="0"/>
              <a:t>Entry level personnel</a:t>
            </a:r>
          </a:p>
          <a:p>
            <a:pPr lvl="2" algn="just"/>
            <a:r>
              <a:rPr lang="en-US" dirty="0" smtClean="0"/>
              <a:t>Mid-level Stakeholders</a:t>
            </a:r>
          </a:p>
          <a:p>
            <a:pPr lvl="2" algn="just"/>
            <a:r>
              <a:rPr lang="en-US" dirty="0" smtClean="0"/>
              <a:t>Managers or other stakeholders</a:t>
            </a:r>
          </a:p>
          <a:p>
            <a:pPr lvl="2" algn="just"/>
            <a:r>
              <a:rPr lang="en-US" dirty="0" smtClean="0"/>
              <a:t>Users of the software</a:t>
            </a:r>
          </a:p>
          <a:p>
            <a:pPr lvl="2" algn="just"/>
            <a:endParaRPr 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81000"/>
            <a:ext cx="7467600" cy="6092952"/>
          </a:xfrm>
        </p:spPr>
        <p:txBody>
          <a:bodyPr/>
          <a:lstStyle/>
          <a:p>
            <a:pPr algn="just">
              <a:buNone/>
            </a:pPr>
            <a:r>
              <a:rPr lang="en-US" dirty="0" smtClean="0"/>
              <a:t>2. Brainstorming Sessions:</a:t>
            </a:r>
          </a:p>
          <a:p>
            <a:pPr algn="just"/>
            <a:endParaRPr lang="en-US" dirty="0" smtClean="0"/>
          </a:p>
          <a:p>
            <a:pPr lvl="1" algn="just"/>
            <a:r>
              <a:rPr lang="en-US" dirty="0" smtClean="0"/>
              <a:t>A group technique which may lead to new ideas quickly and help to promote creative thinking.</a:t>
            </a:r>
          </a:p>
          <a:p>
            <a:pPr lvl="1" algn="just"/>
            <a:endParaRPr lang="en-US" dirty="0" smtClean="0"/>
          </a:p>
          <a:p>
            <a:pPr lvl="1" algn="just"/>
            <a:r>
              <a:rPr lang="en-US" dirty="0" smtClean="0"/>
              <a:t>It is intended to generate lots of ideas, with full understanding that they may not be useful.</a:t>
            </a:r>
          </a:p>
          <a:p>
            <a:pPr lvl="1" algn="just"/>
            <a:endParaRPr lang="en-US" dirty="0" smtClean="0"/>
          </a:p>
          <a:p>
            <a:pPr lvl="2" algn="just"/>
            <a:r>
              <a:rPr lang="en-US" dirty="0" smtClean="0"/>
              <a:t>The theory is that having  long list of requirements to choose from is far superior than starting with a blank slate.</a:t>
            </a:r>
          </a:p>
          <a:p>
            <a:pPr lvl="2" algn="just"/>
            <a:endParaRPr lang="en-US" dirty="0" smtClean="0"/>
          </a:p>
          <a:p>
            <a:pPr lvl="2" algn="just"/>
            <a:r>
              <a:rPr lang="en-US" dirty="0" smtClean="0"/>
              <a:t>Requirements in the long list can be categorized, prioritized, and pruned.</a:t>
            </a:r>
          </a:p>
          <a:p>
            <a:pPr lvl="1" algn="just"/>
            <a:endParaRPr lang="en-US" dirty="0" smtClean="0"/>
          </a:p>
          <a:p>
            <a:pPr lvl="1" algn="just"/>
            <a:endParaRPr 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81000"/>
            <a:ext cx="7467600" cy="6092952"/>
          </a:xfrm>
        </p:spPr>
        <p:txBody>
          <a:bodyPr/>
          <a:lstStyle/>
          <a:p>
            <a:pPr lvl="1" algn="just"/>
            <a:r>
              <a:rPr lang="en-US" dirty="0" smtClean="0"/>
              <a:t>Brainstorming sessions promotes-</a:t>
            </a:r>
          </a:p>
          <a:p>
            <a:pPr lvl="2" algn="just"/>
            <a:r>
              <a:rPr lang="en-US" dirty="0" smtClean="0"/>
              <a:t>creative thinking</a:t>
            </a:r>
          </a:p>
          <a:p>
            <a:pPr lvl="2" algn="just"/>
            <a:r>
              <a:rPr lang="en-US" dirty="0" smtClean="0"/>
              <a:t>generate new ideas</a:t>
            </a:r>
          </a:p>
          <a:p>
            <a:pPr lvl="2" algn="just"/>
            <a:r>
              <a:rPr lang="en-US" dirty="0" smtClean="0"/>
              <a:t>provides platform to share views, apprehensions and difficulties of implementation.</a:t>
            </a:r>
          </a:p>
          <a:p>
            <a:pPr lvl="2" algn="just"/>
            <a:endParaRPr lang="en-US" dirty="0" smtClean="0"/>
          </a:p>
          <a:p>
            <a:pPr lvl="1" algn="just"/>
            <a:r>
              <a:rPr lang="en-US" dirty="0" smtClean="0"/>
              <a:t>All participants are encouraged to say whatever ideas come to mind, whether they may seem relevant or not.</a:t>
            </a:r>
          </a:p>
          <a:p>
            <a:pPr lvl="2" algn="just"/>
            <a:r>
              <a:rPr lang="en-US" dirty="0" smtClean="0"/>
              <a:t>No one will be criticized for any idea, no matter how goofy it seems </a:t>
            </a:r>
          </a:p>
          <a:p>
            <a:pPr lvl="2" algn="just"/>
            <a:endParaRPr lang="en-US" dirty="0" smtClean="0"/>
          </a:p>
          <a:p>
            <a:pPr lvl="1" algn="just"/>
            <a:r>
              <a:rPr lang="en-US" dirty="0" smtClean="0"/>
              <a:t>It is carried out with specialized groups like actual users, middle level managers, etc. </a:t>
            </a:r>
          </a:p>
          <a:p>
            <a:pPr lvl="1" algn="just"/>
            <a:endParaRPr lang="en-US" dirty="0" smtClean="0"/>
          </a:p>
          <a:p>
            <a:pPr lvl="1" algn="just"/>
            <a:r>
              <a:rPr lang="en-US" dirty="0" smtClean="0"/>
              <a:t>A highly trained facilitator is required to handle group bias and group conflicts carefully.</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457200"/>
            <a:ext cx="7848600" cy="6016752"/>
          </a:xfrm>
        </p:spPr>
        <p:txBody>
          <a:bodyPr>
            <a:normAutofit/>
          </a:bodyPr>
          <a:lstStyle/>
          <a:p>
            <a:pPr>
              <a:buNone/>
            </a:pPr>
            <a:r>
              <a:rPr lang="en-US" dirty="0" smtClean="0"/>
              <a:t>3. Facilitated Application Specification Technique</a:t>
            </a:r>
          </a:p>
          <a:p>
            <a:endParaRPr lang="en-US" dirty="0" smtClean="0"/>
          </a:p>
          <a:p>
            <a:pPr lvl="1"/>
            <a:r>
              <a:rPr lang="en-US" dirty="0" smtClean="0"/>
              <a:t>Similar to brainstorming sessions and the  objective is to bridge the expectation gap.</a:t>
            </a:r>
          </a:p>
          <a:p>
            <a:pPr lvl="1"/>
            <a:endParaRPr lang="en-US" dirty="0" smtClean="0"/>
          </a:p>
          <a:p>
            <a:pPr lvl="1"/>
            <a:r>
              <a:rPr lang="en-US" dirty="0" smtClean="0"/>
              <a:t>The basic guidelines for FAST are:</a:t>
            </a:r>
          </a:p>
          <a:p>
            <a:pPr lvl="1">
              <a:buNone/>
            </a:pPr>
            <a:endParaRPr lang="en-US" dirty="0" smtClean="0"/>
          </a:p>
          <a:p>
            <a:pPr lvl="2"/>
            <a:r>
              <a:rPr lang="en-US" dirty="0" smtClean="0"/>
              <a:t>Arrange for a meeting at a neutral site for developers and customers.</a:t>
            </a:r>
          </a:p>
          <a:p>
            <a:pPr lvl="2"/>
            <a:endParaRPr lang="en-US" dirty="0" smtClean="0"/>
          </a:p>
          <a:p>
            <a:pPr lvl="2"/>
            <a:r>
              <a:rPr lang="en-US" dirty="0" smtClean="0"/>
              <a:t>Establishment of rules for preparation and participation.</a:t>
            </a:r>
          </a:p>
          <a:p>
            <a:pPr lvl="2"/>
            <a:endParaRPr lang="en-US" dirty="0" smtClean="0"/>
          </a:p>
          <a:p>
            <a:pPr lvl="2"/>
            <a:r>
              <a:rPr lang="en-US" dirty="0" smtClean="0"/>
              <a:t>Prepare an informal agenda that encourages free flow of ideas.</a:t>
            </a:r>
          </a:p>
          <a:p>
            <a:pPr lvl="2"/>
            <a:endParaRPr lang="en-US" dirty="0" smtClean="0"/>
          </a:p>
          <a:p>
            <a:pPr lvl="2"/>
            <a:r>
              <a:rPr lang="en-US" dirty="0" smtClean="0"/>
              <a:t>Appoint a facilitator to control the meeting. </a:t>
            </a:r>
          </a:p>
          <a:p>
            <a:pPr lvl="3"/>
            <a:r>
              <a:rPr lang="en-US" dirty="0" smtClean="0"/>
              <a:t>A facilitator may be a developer, a customer, or an outside expert.</a:t>
            </a:r>
          </a:p>
          <a:p>
            <a:pPr lvl="3"/>
            <a:endParaRPr lang="en-US" dirty="0" smtClean="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81000"/>
            <a:ext cx="7467600" cy="6092952"/>
          </a:xfrm>
        </p:spPr>
        <p:txBody>
          <a:bodyPr/>
          <a:lstStyle/>
          <a:p>
            <a:endParaRPr lang="en-US" dirty="0" smtClean="0"/>
          </a:p>
          <a:p>
            <a:endParaRPr lang="en-US" dirty="0" smtClean="0"/>
          </a:p>
          <a:p>
            <a:pPr lvl="2" algn="just"/>
            <a:r>
              <a:rPr lang="en-US" dirty="0" smtClean="0"/>
              <a:t>Prepare a definition mechanism- board, flip charts, worksheets, wall stickers, etc.</a:t>
            </a:r>
          </a:p>
          <a:p>
            <a:pPr lvl="2" algn="just">
              <a:buNone/>
            </a:pPr>
            <a:endParaRPr lang="en-US" dirty="0" smtClean="0"/>
          </a:p>
          <a:p>
            <a:pPr lvl="2" algn="just"/>
            <a:r>
              <a:rPr lang="en-US" dirty="0" smtClean="0"/>
              <a:t>Participants should not criticize or debate.</a:t>
            </a:r>
          </a:p>
          <a:p>
            <a:pPr algn="just"/>
            <a:endParaRPr lang="en-US" dirty="0" smtClean="0"/>
          </a:p>
          <a:p>
            <a:pPr algn="just"/>
            <a:r>
              <a:rPr lang="en-US" dirty="0" smtClean="0"/>
              <a:t>FAST session preparations:</a:t>
            </a:r>
          </a:p>
          <a:p>
            <a:pPr lvl="1" algn="just"/>
            <a:r>
              <a:rPr lang="en-US" dirty="0" smtClean="0"/>
              <a:t>Each FAST attendee is asked to make a list of objects that are:</a:t>
            </a:r>
          </a:p>
          <a:p>
            <a:pPr lvl="2" algn="just"/>
            <a:r>
              <a:rPr lang="en-US" dirty="0" smtClean="0"/>
              <a:t>part of the environment that surrounds the system.</a:t>
            </a:r>
          </a:p>
          <a:p>
            <a:pPr lvl="2" algn="just"/>
            <a:r>
              <a:rPr lang="en-US" dirty="0" smtClean="0"/>
              <a:t>produced by the system.</a:t>
            </a:r>
          </a:p>
          <a:p>
            <a:pPr lvl="2" algn="just"/>
            <a:r>
              <a:rPr lang="en-US" dirty="0" smtClean="0"/>
              <a:t>used by the system.</a:t>
            </a:r>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609600"/>
            <a:ext cx="7467600" cy="5864352"/>
          </a:xfrm>
        </p:spPr>
        <p:txBody>
          <a:bodyPr>
            <a:normAutofit lnSpcReduction="10000"/>
          </a:bodyPr>
          <a:lstStyle/>
          <a:p>
            <a:pPr algn="just"/>
            <a:r>
              <a:rPr lang="en-US" dirty="0" smtClean="0"/>
              <a:t>Activities of FAST session:</a:t>
            </a:r>
          </a:p>
          <a:p>
            <a:pPr algn="just"/>
            <a:endParaRPr lang="en-US" dirty="0" smtClean="0"/>
          </a:p>
          <a:p>
            <a:pPr lvl="1" algn="just"/>
            <a:r>
              <a:rPr lang="en-US" dirty="0" smtClean="0"/>
              <a:t>Each participant presents his or her lists of objects, services, constraints, and performance for discussion.</a:t>
            </a:r>
          </a:p>
          <a:p>
            <a:pPr lvl="2" algn="just"/>
            <a:r>
              <a:rPr lang="en-US" dirty="0" smtClean="0"/>
              <a:t>List may be displayed in the meeting by using board, large sheet of paper or any other mechanism, so that they are visible to all the participants.</a:t>
            </a:r>
          </a:p>
          <a:p>
            <a:pPr lvl="2" algn="just"/>
            <a:endParaRPr lang="en-US" dirty="0" smtClean="0"/>
          </a:p>
          <a:p>
            <a:pPr lvl="1" algn="just"/>
            <a:r>
              <a:rPr lang="en-US" dirty="0" smtClean="0"/>
              <a:t>The combined lists for each topic are prepared by eliminating redundant entries and adding new ideas.</a:t>
            </a:r>
          </a:p>
          <a:p>
            <a:pPr lvl="1" algn="just"/>
            <a:endParaRPr lang="en-US" dirty="0" smtClean="0"/>
          </a:p>
          <a:p>
            <a:pPr lvl="1" algn="just"/>
            <a:r>
              <a:rPr lang="en-US" dirty="0" smtClean="0"/>
              <a:t>The combined lists are again discussed and consensus lists are finalized by the facilitator.</a:t>
            </a:r>
          </a:p>
          <a:p>
            <a:pPr lvl="1" algn="just"/>
            <a:endParaRPr lang="en-US" dirty="0" smtClean="0"/>
          </a:p>
          <a:p>
            <a:pPr lvl="1" algn="just"/>
            <a:r>
              <a:rPr lang="en-US" dirty="0" smtClean="0"/>
              <a:t>Once the consensus lists have been completed, the team is  divided into smaller sub teams, each works to develop mini-specifications for one or more entries of the lists.</a:t>
            </a:r>
          </a:p>
          <a:p>
            <a:pPr lvl="1" algn="just"/>
            <a:endParaRPr lang="en-US" dirty="0" smtClean="0"/>
          </a:p>
          <a:p>
            <a:pPr lvl="2" algn="just"/>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914400"/>
            <a:ext cx="7467600" cy="5559552"/>
          </a:xfrm>
        </p:spPr>
        <p:txBody>
          <a:bodyPr/>
          <a:lstStyle/>
          <a:p>
            <a:pPr lvl="1" algn="just"/>
            <a:r>
              <a:rPr lang="en-US" dirty="0" smtClean="0"/>
              <a:t>During all discussions, the team may raise an issue that cannot be resolved during the meeting. </a:t>
            </a:r>
          </a:p>
          <a:p>
            <a:pPr lvl="2" algn="just"/>
            <a:r>
              <a:rPr lang="en-US" dirty="0" smtClean="0"/>
              <a:t>An issues list is prepared so that these ideas will be considered later.</a:t>
            </a:r>
          </a:p>
          <a:p>
            <a:pPr lvl="1" algn="just"/>
            <a:endParaRPr lang="en-US" dirty="0" smtClean="0"/>
          </a:p>
          <a:p>
            <a:pPr lvl="1" algn="just"/>
            <a:r>
              <a:rPr lang="en-US" dirty="0" smtClean="0"/>
              <a:t>Each attendee prepares a list of validation criteria for the product/system and presents the list to the team. A consensus list of validation criteria is then created.</a:t>
            </a:r>
          </a:p>
          <a:p>
            <a:pPr lvl="1" algn="just"/>
            <a:endParaRPr lang="en-US" dirty="0" smtClean="0"/>
          </a:p>
          <a:p>
            <a:pPr lvl="1" algn="just"/>
            <a:r>
              <a:rPr lang="en-US" dirty="0" smtClean="0"/>
              <a:t>A sub team may be asked to write the complete draft specifications using all inputs from the FAST meeting.</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609600"/>
            <a:ext cx="7924800" cy="5864352"/>
          </a:xfrm>
        </p:spPr>
        <p:txBody>
          <a:bodyPr/>
          <a:lstStyle/>
          <a:p>
            <a:pPr>
              <a:buNone/>
            </a:pPr>
            <a:r>
              <a:rPr lang="en-US" dirty="0" smtClean="0"/>
              <a:t>4. Quality Function Deployment:</a:t>
            </a:r>
          </a:p>
          <a:p>
            <a:pPr lvl="1"/>
            <a:endParaRPr lang="en-US" dirty="0" smtClean="0"/>
          </a:p>
          <a:p>
            <a:pPr lvl="1" algn="just"/>
            <a:r>
              <a:rPr lang="en-US" dirty="0" smtClean="0"/>
              <a:t>It is a quality management technique that helps to incorporate the voice of the customer.</a:t>
            </a:r>
          </a:p>
          <a:p>
            <a:pPr lvl="2" algn="just"/>
            <a:r>
              <a:rPr lang="en-US" dirty="0" smtClean="0"/>
              <a:t>The voice is then translated into technical requirements.</a:t>
            </a:r>
          </a:p>
          <a:p>
            <a:pPr lvl="2" algn="just"/>
            <a:r>
              <a:rPr lang="en-US" dirty="0" smtClean="0"/>
              <a:t>These technical requirements are documented and results is the software  requirements and specification document.</a:t>
            </a:r>
          </a:p>
          <a:p>
            <a:pPr lvl="2" algn="just"/>
            <a:r>
              <a:rPr lang="en-US" dirty="0" smtClean="0"/>
              <a:t>These requirements are further translated into design requirements.</a:t>
            </a:r>
          </a:p>
          <a:p>
            <a:pPr lvl="1" algn="just"/>
            <a:endParaRPr lang="en-US" dirty="0" smtClean="0"/>
          </a:p>
          <a:p>
            <a:pPr lvl="1" algn="just"/>
            <a:r>
              <a:rPr lang="en-US" dirty="0" smtClean="0"/>
              <a:t>Three types of requirements are identified:</a:t>
            </a:r>
          </a:p>
          <a:p>
            <a:pPr lvl="1" algn="just">
              <a:buNone/>
            </a:pPr>
            <a:r>
              <a:rPr lang="en-US" dirty="0" smtClean="0"/>
              <a:t>	1. Normal requirements</a:t>
            </a:r>
          </a:p>
          <a:p>
            <a:pPr lvl="1" algn="just">
              <a:buNone/>
            </a:pPr>
            <a:r>
              <a:rPr lang="en-US" dirty="0" smtClean="0"/>
              <a:t>	2. Expected requirements</a:t>
            </a:r>
          </a:p>
          <a:p>
            <a:pPr lvl="1" algn="just">
              <a:buNone/>
            </a:pPr>
            <a:r>
              <a:rPr lang="en-US" dirty="0" smtClean="0"/>
              <a:t>	3. Exciting requirements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81000"/>
            <a:ext cx="8001000" cy="6092952"/>
          </a:xfrm>
        </p:spPr>
        <p:txBody>
          <a:bodyPr/>
          <a:lstStyle/>
          <a:p>
            <a:r>
              <a:rPr lang="en-US" dirty="0" smtClean="0"/>
              <a:t>QFD method has the following steps:</a:t>
            </a:r>
          </a:p>
          <a:p>
            <a:pPr lvl="1"/>
            <a:r>
              <a:rPr lang="en-US" dirty="0" smtClean="0"/>
              <a:t>Identify all the stakeholders</a:t>
            </a:r>
          </a:p>
          <a:p>
            <a:pPr lvl="1"/>
            <a:r>
              <a:rPr lang="en-US" dirty="0" smtClean="0"/>
              <a:t>List out requirements from customer</a:t>
            </a:r>
          </a:p>
          <a:p>
            <a:pPr lvl="1"/>
            <a:r>
              <a:rPr lang="en-US" dirty="0" smtClean="0"/>
              <a:t>A value indicating a degree of importance, is assigned to each requirement.</a:t>
            </a:r>
          </a:p>
          <a:p>
            <a:pPr lvl="2"/>
            <a:r>
              <a:rPr lang="en-US" dirty="0" smtClean="0"/>
              <a:t>Thus, customer determines the importance of each requirement on a scale of 1 to 5 </a:t>
            </a:r>
            <a:endParaRPr lang="en-US" dirty="0"/>
          </a:p>
        </p:txBody>
      </p:sp>
      <p:pic>
        <p:nvPicPr>
          <p:cNvPr id="1028" name="Picture 4" descr="C:\Users\Admin\Desktop\DU 2018 July-Dec\Software Engineering PPt\48.PNG"/>
          <p:cNvPicPr>
            <a:picLocks noChangeAspect="1" noChangeArrowheads="1"/>
          </p:cNvPicPr>
          <p:nvPr/>
        </p:nvPicPr>
        <p:blipFill>
          <a:blip r:embed="rId2" cstate="print"/>
          <a:srcRect/>
          <a:stretch>
            <a:fillRect/>
          </a:stretch>
        </p:blipFill>
        <p:spPr bwMode="auto">
          <a:xfrm>
            <a:off x="1295400" y="3124200"/>
            <a:ext cx="6324600" cy="2981325"/>
          </a:xfrm>
          <a:prstGeom prst="rect">
            <a:avLst/>
          </a:prstGeom>
          <a:noFill/>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Desktop\DU 2018 July-Dec\Software Engineering PPt\49.PNG"/>
          <p:cNvPicPr>
            <a:picLocks noChangeAspect="1" noChangeArrowheads="1"/>
          </p:cNvPicPr>
          <p:nvPr/>
        </p:nvPicPr>
        <p:blipFill>
          <a:blip r:embed="rId2" cstate="print"/>
          <a:srcRect/>
          <a:stretch>
            <a:fillRect/>
          </a:stretch>
        </p:blipFill>
        <p:spPr bwMode="auto">
          <a:xfrm>
            <a:off x="533400" y="838200"/>
            <a:ext cx="7924800" cy="4038600"/>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762000"/>
            <a:ext cx="4041648" cy="4572000"/>
          </a:xfrm>
        </p:spPr>
        <p:txBody>
          <a:bodyPr>
            <a:normAutofit/>
          </a:bodyPr>
          <a:lstStyle/>
          <a:p>
            <a:pPr lvl="1" algn="just"/>
            <a:r>
              <a:rPr lang="en-US" dirty="0" smtClean="0"/>
              <a:t>“One little bug, one big crash” of Ariane-5 space rocket</a:t>
            </a:r>
          </a:p>
          <a:p>
            <a:pPr lvl="2" algn="just"/>
            <a:r>
              <a:rPr lang="en-US" dirty="0" smtClean="0"/>
              <a:t>Was developed at a cost of $7000M over a 10 year period.</a:t>
            </a:r>
          </a:p>
          <a:p>
            <a:pPr lvl="2" algn="just">
              <a:buNone/>
            </a:pPr>
            <a:endParaRPr lang="en-US" dirty="0" smtClean="0"/>
          </a:p>
          <a:p>
            <a:pPr lvl="2" algn="just"/>
            <a:r>
              <a:rPr lang="en-US" dirty="0" smtClean="0"/>
              <a:t>Bug? When the computer system tried to convert one piece of data- the sideways velocity of the rocket- from a 64 bit format to a 16 bit format; the number was too big, and the overflow error resulted after 36.7 seconds. </a:t>
            </a:r>
          </a:p>
          <a:p>
            <a:pPr lvl="1"/>
            <a:endParaRPr lang="en-US" dirty="0"/>
          </a:p>
        </p:txBody>
      </p:sp>
      <p:pic>
        <p:nvPicPr>
          <p:cNvPr id="4" name="Picture 2" descr="C:\Users\Admin\Desktop\Software Engineering PPt\ariane-5g__v-119__xmm__1.jpg"/>
          <p:cNvPicPr>
            <a:picLocks noChangeAspect="1" noChangeArrowheads="1"/>
          </p:cNvPicPr>
          <p:nvPr/>
        </p:nvPicPr>
        <p:blipFill>
          <a:blip r:embed="rId2" cstate="print"/>
          <a:srcRect/>
          <a:stretch>
            <a:fillRect/>
          </a:stretch>
        </p:blipFill>
        <p:spPr bwMode="auto">
          <a:xfrm>
            <a:off x="4572000" y="762000"/>
            <a:ext cx="3581400" cy="4648200"/>
          </a:xfrm>
          <a:prstGeom prst="rect">
            <a:avLst/>
          </a:prstGeom>
          <a:noFill/>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33400"/>
            <a:ext cx="7467600" cy="5940552"/>
          </a:xfrm>
        </p:spPr>
        <p:txBody>
          <a:bodyPr/>
          <a:lstStyle/>
          <a:p>
            <a:pPr>
              <a:buNone/>
            </a:pPr>
            <a:r>
              <a:rPr lang="en-US" dirty="0" smtClean="0"/>
              <a:t>5. The Use Case Approach:</a:t>
            </a:r>
          </a:p>
          <a:p>
            <a:endParaRPr lang="en-US" dirty="0" smtClean="0"/>
          </a:p>
          <a:p>
            <a:pPr lvl="1"/>
            <a:r>
              <a:rPr lang="en-US" dirty="0" smtClean="0"/>
              <a:t>This approach uses a combination of text and pictures in order to improve the understanding of requirements.</a:t>
            </a:r>
          </a:p>
          <a:p>
            <a:pPr lvl="2"/>
            <a:r>
              <a:rPr lang="en-US" dirty="0" smtClean="0"/>
              <a:t>The Use cases describe “what” of a system and not “how”.</a:t>
            </a:r>
          </a:p>
          <a:p>
            <a:pPr lvl="2"/>
            <a:r>
              <a:rPr lang="en-US" dirty="0" smtClean="0"/>
              <a:t>They only give functional view of the system.</a:t>
            </a:r>
            <a:endParaRPr lang="en-US" dirty="0"/>
          </a:p>
        </p:txBody>
      </p:sp>
      <p:pic>
        <p:nvPicPr>
          <p:cNvPr id="3074" name="Picture 2" descr="C:\Users\Admin\Desktop\DU 2018 July-Dec\Software Engineering PPt\50.PNG"/>
          <p:cNvPicPr>
            <a:picLocks noChangeAspect="1" noChangeArrowheads="1"/>
          </p:cNvPicPr>
          <p:nvPr/>
        </p:nvPicPr>
        <p:blipFill>
          <a:blip r:embed="rId2" cstate="print"/>
          <a:srcRect/>
          <a:stretch>
            <a:fillRect/>
          </a:stretch>
        </p:blipFill>
        <p:spPr bwMode="auto">
          <a:xfrm>
            <a:off x="762000" y="3429000"/>
            <a:ext cx="7696200" cy="2362200"/>
          </a:xfrm>
          <a:prstGeom prst="rect">
            <a:avLst/>
          </a:prstGeom>
          <a:noFill/>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457200"/>
            <a:ext cx="7467600" cy="6016752"/>
          </a:xfrm>
        </p:spPr>
        <p:txBody>
          <a:bodyPr/>
          <a:lstStyle/>
          <a:p>
            <a:endParaRPr lang="en-US" dirty="0"/>
          </a:p>
        </p:txBody>
      </p:sp>
      <p:pic>
        <p:nvPicPr>
          <p:cNvPr id="5" name="Picture 2" descr="C:\Users\Admin\Desktop\DU 2018 July-Dec\Software Engineering PPt\52.PNG"/>
          <p:cNvPicPr>
            <a:picLocks noChangeAspect="1" noChangeArrowheads="1"/>
          </p:cNvPicPr>
          <p:nvPr/>
        </p:nvPicPr>
        <p:blipFill>
          <a:blip r:embed="rId2" cstate="print"/>
          <a:srcRect/>
          <a:stretch>
            <a:fillRect/>
          </a:stretch>
        </p:blipFill>
        <p:spPr bwMode="auto">
          <a:xfrm>
            <a:off x="457200" y="2209800"/>
            <a:ext cx="7543800" cy="4267200"/>
          </a:xfrm>
          <a:prstGeom prst="rect">
            <a:avLst/>
          </a:prstGeom>
          <a:noFill/>
        </p:spPr>
      </p:pic>
      <p:pic>
        <p:nvPicPr>
          <p:cNvPr id="4099" name="Picture 3" descr="C:\Users\Admin\Desktop\DU 2018 July-Dec\Software Engineering PPt\104.PNG"/>
          <p:cNvPicPr>
            <a:picLocks noChangeAspect="1" noChangeArrowheads="1"/>
          </p:cNvPicPr>
          <p:nvPr/>
        </p:nvPicPr>
        <p:blipFill>
          <a:blip r:embed="rId3" cstate="print"/>
          <a:srcRect/>
          <a:stretch>
            <a:fillRect/>
          </a:stretch>
        </p:blipFill>
        <p:spPr bwMode="auto">
          <a:xfrm>
            <a:off x="533400" y="533400"/>
            <a:ext cx="7391400" cy="1866900"/>
          </a:xfrm>
          <a:prstGeom prst="rect">
            <a:avLst/>
          </a:prstGeom>
          <a:noFill/>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6146" name="Picture 2" descr="C:\Users\Admin\Desktop\DU 2018 July-Dec\Software Engineering PPt\53.PNG"/>
          <p:cNvPicPr>
            <a:picLocks noChangeAspect="1" noChangeArrowheads="1"/>
          </p:cNvPicPr>
          <p:nvPr/>
        </p:nvPicPr>
        <p:blipFill>
          <a:blip r:embed="rId2" cstate="print"/>
          <a:srcRect/>
          <a:stretch>
            <a:fillRect/>
          </a:stretch>
        </p:blipFill>
        <p:spPr bwMode="auto">
          <a:xfrm>
            <a:off x="457200" y="304800"/>
            <a:ext cx="8305800" cy="6019800"/>
          </a:xfrm>
          <a:prstGeom prst="rect">
            <a:avLst/>
          </a:prstGeom>
          <a:noFill/>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7172" name="Picture 4" descr="C:\Users\Admin\Desktop\DU 2018 July-Dec\Software Engineering PPt\54.PNG"/>
          <p:cNvPicPr>
            <a:picLocks noChangeAspect="1" noChangeArrowheads="1"/>
          </p:cNvPicPr>
          <p:nvPr/>
        </p:nvPicPr>
        <p:blipFill>
          <a:blip r:embed="rId2" cstate="print"/>
          <a:srcRect/>
          <a:stretch>
            <a:fillRect/>
          </a:stretch>
        </p:blipFill>
        <p:spPr bwMode="auto">
          <a:xfrm>
            <a:off x="381000" y="152400"/>
            <a:ext cx="7947290" cy="6324600"/>
          </a:xfrm>
          <a:prstGeom prst="rect">
            <a:avLst/>
          </a:prstGeom>
          <a:noFill/>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8194" name="Picture 2" descr="C:\Users\Admin\Desktop\DU 2018 July-Dec\Software Engineering PPt\55.PNG"/>
          <p:cNvPicPr>
            <a:picLocks noChangeAspect="1" noChangeArrowheads="1"/>
          </p:cNvPicPr>
          <p:nvPr/>
        </p:nvPicPr>
        <p:blipFill>
          <a:blip r:embed="rId2" cstate="print"/>
          <a:srcRect/>
          <a:stretch>
            <a:fillRect/>
          </a:stretch>
        </p:blipFill>
        <p:spPr bwMode="auto">
          <a:xfrm>
            <a:off x="457200" y="152400"/>
            <a:ext cx="7814635" cy="5715000"/>
          </a:xfrm>
          <a:prstGeom prst="rect">
            <a:avLst/>
          </a:prstGeom>
          <a:noFill/>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9218" name="Picture 2" descr="C:\Users\Admin\Desktop\DU 2018 July-Dec\Software Engineering PPt\56.PNG"/>
          <p:cNvPicPr>
            <a:picLocks noChangeAspect="1" noChangeArrowheads="1"/>
          </p:cNvPicPr>
          <p:nvPr/>
        </p:nvPicPr>
        <p:blipFill>
          <a:blip r:embed="rId2" cstate="print"/>
          <a:srcRect/>
          <a:stretch>
            <a:fillRect/>
          </a:stretch>
        </p:blipFill>
        <p:spPr bwMode="auto">
          <a:xfrm>
            <a:off x="381000" y="533400"/>
            <a:ext cx="7608046" cy="5319713"/>
          </a:xfrm>
          <a:prstGeom prst="rect">
            <a:avLst/>
          </a:prstGeom>
          <a:noFill/>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descr="C:\Users\Admin\Desktop\DU 2018 July-Dec\Software Engineering PPt\57.PNG"/>
          <p:cNvPicPr>
            <a:picLocks noGrp="1" noChangeAspect="1" noChangeArrowheads="1"/>
          </p:cNvPicPr>
          <p:nvPr>
            <p:ph sz="quarter" idx="1"/>
          </p:nvPr>
        </p:nvPicPr>
        <p:blipFill>
          <a:blip r:embed="rId2" cstate="print"/>
          <a:srcRect/>
          <a:stretch>
            <a:fillRect/>
          </a:stretch>
        </p:blipFill>
        <p:spPr bwMode="auto">
          <a:xfrm>
            <a:off x="457200" y="304800"/>
            <a:ext cx="7543799" cy="5780373"/>
          </a:xfrm>
          <a:prstGeom prst="rect">
            <a:avLst/>
          </a:prstGeom>
          <a:noFill/>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1266" name="Picture 2" descr="C:\Users\Admin\Desktop\DU 2018 July-Dec\Software Engineering PPt\58.PNG"/>
          <p:cNvPicPr>
            <a:picLocks noChangeAspect="1" noChangeArrowheads="1"/>
          </p:cNvPicPr>
          <p:nvPr/>
        </p:nvPicPr>
        <p:blipFill>
          <a:blip r:embed="rId2" cstate="print"/>
          <a:srcRect/>
          <a:stretch>
            <a:fillRect/>
          </a:stretch>
        </p:blipFill>
        <p:spPr bwMode="auto">
          <a:xfrm>
            <a:off x="381000" y="152400"/>
            <a:ext cx="8077200" cy="6400800"/>
          </a:xfrm>
          <a:prstGeom prst="rect">
            <a:avLst/>
          </a:prstGeom>
          <a:noFill/>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2290" name="Picture 2" descr="C:\Users\Admin\Desktop\DU 2018 July-Dec\Software Engineering PPt\59.PNG"/>
          <p:cNvPicPr>
            <a:picLocks noChangeAspect="1" noChangeArrowheads="1"/>
          </p:cNvPicPr>
          <p:nvPr/>
        </p:nvPicPr>
        <p:blipFill>
          <a:blip r:embed="rId2" cstate="print"/>
          <a:srcRect/>
          <a:stretch>
            <a:fillRect/>
          </a:stretch>
        </p:blipFill>
        <p:spPr bwMode="auto">
          <a:xfrm>
            <a:off x="457201" y="304800"/>
            <a:ext cx="7543800" cy="6172200"/>
          </a:xfrm>
          <a:prstGeom prst="rect">
            <a:avLst/>
          </a:prstGeom>
          <a:noFill/>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3314" name="Picture 2" descr="C:\Users\Admin\Desktop\DU 2018 July-Dec\Software Engineering PPt\60.PNG"/>
          <p:cNvPicPr>
            <a:picLocks noChangeAspect="1" noChangeArrowheads="1"/>
          </p:cNvPicPr>
          <p:nvPr/>
        </p:nvPicPr>
        <p:blipFill>
          <a:blip r:embed="rId2" cstate="print"/>
          <a:srcRect/>
          <a:stretch>
            <a:fillRect/>
          </a:stretch>
        </p:blipFill>
        <p:spPr bwMode="auto">
          <a:xfrm>
            <a:off x="457200" y="228600"/>
            <a:ext cx="7641196" cy="6096000"/>
          </a:xfrm>
          <a:prstGeom prst="rect">
            <a:avLst/>
          </a:prstGeom>
          <a:noFill/>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6904</TotalTime>
  <Words>3392</Words>
  <Application>Microsoft Office PowerPoint</Application>
  <PresentationFormat>On-screen Show (4:3)</PresentationFormat>
  <Paragraphs>484</Paragraphs>
  <Slides>207</Slides>
  <Notes>5</Notes>
  <HiddenSlides>0</HiddenSlides>
  <MMClips>0</MMClips>
  <ScaleCrop>false</ScaleCrop>
  <HeadingPairs>
    <vt:vector size="4" baseType="variant">
      <vt:variant>
        <vt:lpstr>Theme</vt:lpstr>
      </vt:variant>
      <vt:variant>
        <vt:i4>1</vt:i4>
      </vt:variant>
      <vt:variant>
        <vt:lpstr>Slide Titles</vt:lpstr>
      </vt:variant>
      <vt:variant>
        <vt:i4>207</vt:i4>
      </vt:variant>
    </vt:vector>
  </HeadingPairs>
  <TitlesOfParts>
    <vt:vector size="208" baseType="lpstr">
      <vt:lpstr>Oriel</vt:lpstr>
      <vt:lpstr>Software Engineering</vt:lpstr>
      <vt:lpstr>INTRODUCTION</vt:lpstr>
      <vt:lpstr>What is Software Engineering?</vt:lpstr>
      <vt:lpstr>   Project Management Statistics on Failure </vt:lpstr>
      <vt:lpstr>Slide 5</vt:lpstr>
      <vt:lpstr>Major problem of Software industry? </vt:lpstr>
      <vt:lpstr>Some Software Failures</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Software Life Cycle Models</vt:lpstr>
      <vt:lpstr>Slide 36</vt:lpstr>
      <vt:lpstr>Slide 37</vt:lpstr>
      <vt:lpstr>Slide 38</vt:lpstr>
      <vt:lpstr>Slide 39</vt:lpstr>
      <vt:lpstr>Slide 40</vt:lpstr>
      <vt:lpstr>Slide 41</vt:lpstr>
      <vt:lpstr>Slide 42</vt:lpstr>
      <vt:lpstr>Increment models</vt:lpstr>
      <vt:lpstr>Slide 44</vt:lpstr>
      <vt:lpstr>Slide 45</vt:lpstr>
      <vt:lpstr>Slide 46</vt:lpstr>
      <vt:lpstr>Slide 47</vt:lpstr>
      <vt:lpstr>Slide 48</vt:lpstr>
      <vt:lpstr>Slide 49</vt:lpstr>
      <vt:lpstr>Evolutionary process models</vt:lpstr>
      <vt:lpstr>Slide 51</vt:lpstr>
      <vt:lpstr>Slide 52</vt:lpstr>
      <vt:lpstr>Slide 53</vt:lpstr>
      <vt:lpstr>Slide 54</vt:lpstr>
      <vt:lpstr>Slide 55</vt:lpstr>
      <vt:lpstr>Slide 56</vt:lpstr>
      <vt:lpstr>Slide 57</vt:lpstr>
      <vt:lpstr>Selection of a lifecycle model</vt:lpstr>
      <vt:lpstr>Slide 59</vt:lpstr>
      <vt:lpstr>Slide 60</vt:lpstr>
      <vt:lpstr>Slide 61</vt:lpstr>
      <vt:lpstr>Slide 62</vt:lpstr>
      <vt:lpstr>SOFTWARE REQUIREMENTS: ANALYSIS AND SPECIFICATION</vt:lpstr>
      <vt:lpstr>Requirement engineering</vt:lpstr>
      <vt:lpstr>Slide 65</vt:lpstr>
      <vt:lpstr>Requirement Engineering</vt:lpstr>
      <vt:lpstr>Slide 67</vt:lpstr>
      <vt:lpstr>Slide 68</vt:lpstr>
      <vt:lpstr>Slide 69</vt:lpstr>
      <vt:lpstr>FEASIBILITY STUDIES</vt:lpstr>
      <vt:lpstr>Slide 71</vt:lpstr>
      <vt:lpstr>Slide 72</vt:lpstr>
      <vt:lpstr>Slide 73</vt:lpstr>
      <vt:lpstr>Slide 74</vt:lpstr>
      <vt:lpstr>Slide 75</vt:lpstr>
      <vt:lpstr>Slide 76</vt:lpstr>
      <vt:lpstr>Methods for requirements elicitation</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dc:title>
  <dc:creator>Admin</dc:creator>
  <cp:lastModifiedBy>Admin</cp:lastModifiedBy>
  <cp:revision>298</cp:revision>
  <dcterms:created xsi:type="dcterms:W3CDTF">2018-07-22T18:20:26Z</dcterms:created>
  <dcterms:modified xsi:type="dcterms:W3CDTF">2018-08-24T06:42:21Z</dcterms:modified>
</cp:coreProperties>
</file>